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26" r:id="rId2"/>
    <p:sldId id="296" r:id="rId3"/>
    <p:sldId id="294" r:id="rId4"/>
    <p:sldId id="297" r:id="rId5"/>
    <p:sldId id="261" r:id="rId6"/>
    <p:sldId id="298" r:id="rId7"/>
    <p:sldId id="320" r:id="rId8"/>
    <p:sldId id="257" r:id="rId9"/>
    <p:sldId id="344" r:id="rId10"/>
    <p:sldId id="258" r:id="rId11"/>
    <p:sldId id="325" r:id="rId12"/>
    <p:sldId id="299" r:id="rId13"/>
    <p:sldId id="303" r:id="rId14"/>
    <p:sldId id="266" r:id="rId15"/>
    <p:sldId id="274" r:id="rId16"/>
    <p:sldId id="275" r:id="rId17"/>
    <p:sldId id="276" r:id="rId18"/>
    <p:sldId id="302" r:id="rId19"/>
    <p:sldId id="342" r:id="rId20"/>
    <p:sldId id="329" r:id="rId21"/>
    <p:sldId id="330" r:id="rId22"/>
    <p:sldId id="331" r:id="rId23"/>
    <p:sldId id="337" r:id="rId24"/>
    <p:sldId id="339" r:id="rId25"/>
    <p:sldId id="340" r:id="rId26"/>
    <p:sldId id="341" r:id="rId27"/>
    <p:sldId id="343" r:id="rId28"/>
    <p:sldId id="348" r:id="rId29"/>
    <p:sldId id="347" r:id="rId30"/>
    <p:sldId id="349" r:id="rId31"/>
    <p:sldId id="346" r:id="rId32"/>
    <p:sldId id="350" r:id="rId33"/>
    <p:sldId id="351" r:id="rId34"/>
    <p:sldId id="352" r:id="rId35"/>
    <p:sldId id="353" r:id="rId36"/>
    <p:sldId id="345" r:id="rId37"/>
    <p:sldId id="288" r:id="rId38"/>
    <p:sldId id="289" r:id="rId39"/>
    <p:sldId id="322" r:id="rId40"/>
  </p:sldIdLst>
  <p:sldSz cx="9144000" cy="6858000" type="screen4x3"/>
  <p:notesSz cx="6648450" cy="9782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10" autoAdjust="0"/>
  </p:normalViewPr>
  <p:slideViewPr>
    <p:cSldViewPr>
      <p:cViewPr varScale="1">
        <p:scale>
          <a:sx n="57" d="100"/>
          <a:sy n="57" d="100"/>
        </p:scale>
        <p:origin x="-151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30"/>
      <c:perspective val="30"/>
    </c:view3D>
    <c:plotArea>
      <c:layout>
        <c:manualLayout>
          <c:layoutTarget val="inner"/>
          <c:xMode val="edge"/>
          <c:yMode val="edge"/>
          <c:x val="3.2444991251093652E-2"/>
          <c:y val="0.13666083406240917"/>
          <c:w val="0.57923151793525807"/>
          <c:h val="0.77714129483814565"/>
        </c:manualLayout>
      </c:layout>
      <c:pie3DChart>
        <c:varyColors val="1"/>
        <c:ser>
          <c:idx val="0"/>
          <c:order val="0"/>
          <c:tx>
            <c:strRef>
              <c:f>Sheet1!$B$1</c:f>
              <c:strCache>
                <c:ptCount val="1"/>
                <c:pt idx="0">
                  <c:v>Factors causing failure</c:v>
                </c:pt>
              </c:strCache>
            </c:strRef>
          </c:tx>
          <c:explosion val="25"/>
          <c:dLbls>
            <c:showVal val="1"/>
            <c:showLeaderLines val="1"/>
          </c:dLbls>
          <c:cat>
            <c:strRef>
              <c:f>Sheet1!$A$2:$A$8</c:f>
              <c:strCache>
                <c:ptCount val="7"/>
                <c:pt idx="0">
                  <c:v>1. IT Mythology -- 30%</c:v>
                </c:pt>
                <c:pt idx="1">
                  <c:v>2. Lack of executive custody -- 25%</c:v>
                </c:pt>
                <c:pt idx="2">
                  <c:v>3. Poor strategic alignment -- 15%</c:v>
                </c:pt>
                <c:pt idx="3">
                  <c:v>4. Lack of an engineering approach -- 12%</c:v>
                </c:pt>
                <c:pt idx="4">
                  <c:v>5. Poor data engineering -- 10%</c:v>
                </c:pt>
                <c:pt idx="5">
                  <c:v>6. People issues -- 8%</c:v>
                </c:pt>
                <c:pt idx="6">
                  <c:v>7. Technology issues -- 5%</c:v>
                </c:pt>
              </c:strCache>
            </c:strRef>
          </c:cat>
          <c:val>
            <c:numRef>
              <c:f>Sheet1!$B$2:$B$8</c:f>
              <c:numCache>
                <c:formatCode>0%</c:formatCode>
                <c:ptCount val="7"/>
                <c:pt idx="0">
                  <c:v>0.30000000000000032</c:v>
                </c:pt>
                <c:pt idx="1">
                  <c:v>0.25</c:v>
                </c:pt>
                <c:pt idx="2">
                  <c:v>0.15000000000000019</c:v>
                </c:pt>
                <c:pt idx="3">
                  <c:v>0.12000000000000002</c:v>
                </c:pt>
                <c:pt idx="4">
                  <c:v>0.1</c:v>
                </c:pt>
                <c:pt idx="5">
                  <c:v>8.0000000000000127E-2</c:v>
                </c:pt>
                <c:pt idx="6">
                  <c:v>5.0000000000000065E-2</c:v>
                </c:pt>
              </c:numCache>
            </c:numRef>
          </c:val>
        </c:ser>
      </c:pie3DChart>
    </c:plotArea>
    <c:legend>
      <c:legendPos val="r"/>
      <c:layout>
        <c:manualLayout>
          <c:xMode val="edge"/>
          <c:yMode val="edge"/>
          <c:x val="0.5937688448017121"/>
          <c:y val="6.1910412849237997E-2"/>
          <c:w val="0.39789778112944718"/>
          <c:h val="0.93701224983447118"/>
        </c:manualLayout>
      </c:layout>
    </c:legend>
    <c:plotVisOnly val="1"/>
  </c:chart>
  <c:txPr>
    <a:bodyPr/>
    <a:lstStyle/>
    <a:p>
      <a:pPr>
        <a:defRPr sz="1800">
          <a:solidFill>
            <a:srgbClr val="002060"/>
          </a:solidFill>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2" name="Group 1"/>
        <cdr:cNvGrpSpPr/>
      </cdr:nvGrpSpPr>
      <cdr:grpSpPr>
        <a:xfrm xmlns:a="http://schemas.openxmlformats.org/drawingml/2006/main">
          <a:off x="0" y="0"/>
          <a:ext cx="0" cy="0"/>
          <a:chOff x="0" y="0"/>
          <a:chExt cx="0" cy="0"/>
        </a:xfrm>
      </cdr:grpSpPr>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0995" cy="489109"/>
          </a:xfrm>
          <a:prstGeom prst="rect">
            <a:avLst/>
          </a:prstGeom>
        </p:spPr>
        <p:txBody>
          <a:bodyPr vert="horz" lIns="90463" tIns="45232" rIns="90463" bIns="45232" rtlCol="0"/>
          <a:lstStyle>
            <a:lvl1pPr algn="l">
              <a:defRPr sz="1200"/>
            </a:lvl1pPr>
          </a:lstStyle>
          <a:p>
            <a:endParaRPr lang="en-US"/>
          </a:p>
        </p:txBody>
      </p:sp>
      <p:sp>
        <p:nvSpPr>
          <p:cNvPr id="3" name="Date Placeholder 2"/>
          <p:cNvSpPr>
            <a:spLocks noGrp="1"/>
          </p:cNvSpPr>
          <p:nvPr>
            <p:ph type="dt" sz="quarter" idx="1"/>
          </p:nvPr>
        </p:nvSpPr>
        <p:spPr>
          <a:xfrm>
            <a:off x="3765916" y="0"/>
            <a:ext cx="2880995" cy="489109"/>
          </a:xfrm>
          <a:prstGeom prst="rect">
            <a:avLst/>
          </a:prstGeom>
        </p:spPr>
        <p:txBody>
          <a:bodyPr vert="horz" lIns="90463" tIns="45232" rIns="90463" bIns="45232" rtlCol="0"/>
          <a:lstStyle>
            <a:lvl1pPr algn="r">
              <a:defRPr sz="1200"/>
            </a:lvl1pPr>
          </a:lstStyle>
          <a:p>
            <a:fld id="{17A77CA4-5A26-418C-928D-DC38DD8AD0BF}" type="datetimeFigureOut">
              <a:rPr lang="en-US" smtClean="0"/>
              <a:pPr/>
              <a:t>8/4/2010</a:t>
            </a:fld>
            <a:endParaRPr lang="en-US"/>
          </a:p>
        </p:txBody>
      </p:sp>
      <p:sp>
        <p:nvSpPr>
          <p:cNvPr id="4" name="Footer Placeholder 3"/>
          <p:cNvSpPr>
            <a:spLocks noGrp="1"/>
          </p:cNvSpPr>
          <p:nvPr>
            <p:ph type="ftr" sz="quarter" idx="2"/>
          </p:nvPr>
        </p:nvSpPr>
        <p:spPr>
          <a:xfrm>
            <a:off x="1" y="9291369"/>
            <a:ext cx="2880995" cy="489109"/>
          </a:xfrm>
          <a:prstGeom prst="rect">
            <a:avLst/>
          </a:prstGeom>
        </p:spPr>
        <p:txBody>
          <a:bodyPr vert="horz" lIns="90463" tIns="45232" rIns="90463" bIns="45232" rtlCol="0" anchor="b"/>
          <a:lstStyle>
            <a:lvl1pPr algn="l">
              <a:defRPr sz="1200"/>
            </a:lvl1pPr>
          </a:lstStyle>
          <a:p>
            <a:endParaRPr lang="en-US"/>
          </a:p>
        </p:txBody>
      </p:sp>
      <p:sp>
        <p:nvSpPr>
          <p:cNvPr id="5" name="Slide Number Placeholder 4"/>
          <p:cNvSpPr>
            <a:spLocks noGrp="1"/>
          </p:cNvSpPr>
          <p:nvPr>
            <p:ph type="sldNum" sz="quarter" idx="3"/>
          </p:nvPr>
        </p:nvSpPr>
        <p:spPr>
          <a:xfrm>
            <a:off x="3765916" y="9291369"/>
            <a:ext cx="2880995" cy="489109"/>
          </a:xfrm>
          <a:prstGeom prst="rect">
            <a:avLst/>
          </a:prstGeom>
        </p:spPr>
        <p:txBody>
          <a:bodyPr vert="horz" lIns="90463" tIns="45232" rIns="90463" bIns="45232" rtlCol="0" anchor="b"/>
          <a:lstStyle>
            <a:lvl1pPr algn="r">
              <a:defRPr sz="1200"/>
            </a:lvl1pPr>
          </a:lstStyle>
          <a:p>
            <a:fld id="{391D1E21-31E1-4DE2-91BA-D7F45986AAD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0995" cy="489109"/>
          </a:xfrm>
          <a:prstGeom prst="rect">
            <a:avLst/>
          </a:prstGeom>
        </p:spPr>
        <p:txBody>
          <a:bodyPr vert="horz" lIns="90463" tIns="45232" rIns="90463" bIns="45232" rtlCol="0"/>
          <a:lstStyle>
            <a:lvl1pPr algn="l">
              <a:defRPr sz="1200"/>
            </a:lvl1pPr>
          </a:lstStyle>
          <a:p>
            <a:endParaRPr lang="en-US"/>
          </a:p>
        </p:txBody>
      </p:sp>
      <p:sp>
        <p:nvSpPr>
          <p:cNvPr id="3" name="Date Placeholder 2"/>
          <p:cNvSpPr>
            <a:spLocks noGrp="1"/>
          </p:cNvSpPr>
          <p:nvPr>
            <p:ph type="dt" idx="1"/>
          </p:nvPr>
        </p:nvSpPr>
        <p:spPr>
          <a:xfrm>
            <a:off x="3765916" y="0"/>
            <a:ext cx="2880995" cy="489109"/>
          </a:xfrm>
          <a:prstGeom prst="rect">
            <a:avLst/>
          </a:prstGeom>
        </p:spPr>
        <p:txBody>
          <a:bodyPr vert="horz" lIns="90463" tIns="45232" rIns="90463" bIns="45232" rtlCol="0"/>
          <a:lstStyle>
            <a:lvl1pPr algn="r">
              <a:defRPr sz="1200"/>
            </a:lvl1pPr>
          </a:lstStyle>
          <a:p>
            <a:fld id="{E59CE0CE-7E16-4FE7-AE57-724E757EAEF9}" type="datetimeFigureOut">
              <a:rPr lang="en-US" smtClean="0"/>
              <a:pPr/>
              <a:t>8/4/2010</a:t>
            </a:fld>
            <a:endParaRPr lang="en-US"/>
          </a:p>
        </p:txBody>
      </p:sp>
      <p:sp>
        <p:nvSpPr>
          <p:cNvPr id="4" name="Slide Image Placeholder 3"/>
          <p:cNvSpPr>
            <a:spLocks noGrp="1" noRot="1" noChangeAspect="1"/>
          </p:cNvSpPr>
          <p:nvPr>
            <p:ph type="sldImg" idx="2"/>
          </p:nvPr>
        </p:nvSpPr>
        <p:spPr>
          <a:xfrm>
            <a:off x="877888" y="733425"/>
            <a:ext cx="4892675" cy="3670300"/>
          </a:xfrm>
          <a:prstGeom prst="rect">
            <a:avLst/>
          </a:prstGeom>
          <a:noFill/>
          <a:ln w="12700">
            <a:solidFill>
              <a:prstClr val="black"/>
            </a:solidFill>
          </a:ln>
        </p:spPr>
        <p:txBody>
          <a:bodyPr vert="horz" lIns="90463" tIns="45232" rIns="90463" bIns="45232" rtlCol="0" anchor="ctr"/>
          <a:lstStyle/>
          <a:p>
            <a:endParaRPr lang="en-US"/>
          </a:p>
        </p:txBody>
      </p:sp>
      <p:sp>
        <p:nvSpPr>
          <p:cNvPr id="5" name="Notes Placeholder 4"/>
          <p:cNvSpPr>
            <a:spLocks noGrp="1"/>
          </p:cNvSpPr>
          <p:nvPr>
            <p:ph type="body" sz="quarter" idx="3"/>
          </p:nvPr>
        </p:nvSpPr>
        <p:spPr>
          <a:xfrm>
            <a:off x="664845" y="4646533"/>
            <a:ext cx="5318760" cy="4401979"/>
          </a:xfrm>
          <a:prstGeom prst="rect">
            <a:avLst/>
          </a:prstGeom>
        </p:spPr>
        <p:txBody>
          <a:bodyPr vert="horz" lIns="90463" tIns="45232" rIns="90463" bIns="452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291369"/>
            <a:ext cx="2880995" cy="489109"/>
          </a:xfrm>
          <a:prstGeom prst="rect">
            <a:avLst/>
          </a:prstGeom>
        </p:spPr>
        <p:txBody>
          <a:bodyPr vert="horz" lIns="90463" tIns="45232" rIns="90463" bIns="45232" rtlCol="0" anchor="b"/>
          <a:lstStyle>
            <a:lvl1pPr algn="l">
              <a:defRPr sz="1200"/>
            </a:lvl1pPr>
          </a:lstStyle>
          <a:p>
            <a:endParaRPr lang="en-US"/>
          </a:p>
        </p:txBody>
      </p:sp>
      <p:sp>
        <p:nvSpPr>
          <p:cNvPr id="7" name="Slide Number Placeholder 6"/>
          <p:cNvSpPr>
            <a:spLocks noGrp="1"/>
          </p:cNvSpPr>
          <p:nvPr>
            <p:ph type="sldNum" sz="quarter" idx="5"/>
          </p:nvPr>
        </p:nvSpPr>
        <p:spPr>
          <a:xfrm>
            <a:off x="3765916" y="9291369"/>
            <a:ext cx="2880995" cy="489109"/>
          </a:xfrm>
          <a:prstGeom prst="rect">
            <a:avLst/>
          </a:prstGeom>
        </p:spPr>
        <p:txBody>
          <a:bodyPr vert="horz" lIns="90463" tIns="45232" rIns="90463" bIns="45232" rtlCol="0" anchor="b"/>
          <a:lstStyle>
            <a:lvl1pPr algn="r">
              <a:defRPr sz="1200"/>
            </a:lvl1pPr>
          </a:lstStyle>
          <a:p>
            <a:fld id="{75C5ED17-03FB-4DB8-A22A-17A7A5E85B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30192C6-FDA9-455A-A13D-0BB324156371}" type="slidenum">
              <a:rPr lang="en-US"/>
              <a:pPr/>
              <a:t>1</a:t>
            </a:fld>
            <a:endParaRPr lang="en-US"/>
          </a:p>
        </p:txBody>
      </p:sp>
      <p:sp>
        <p:nvSpPr>
          <p:cNvPr id="7169" name="Text Box 1"/>
          <p:cNvSpPr txBox="1">
            <a:spLocks noChangeArrowheads="1"/>
          </p:cNvSpPr>
          <p:nvPr/>
        </p:nvSpPr>
        <p:spPr bwMode="auto">
          <a:xfrm>
            <a:off x="1108075" y="733664"/>
            <a:ext cx="4432300" cy="3668315"/>
          </a:xfrm>
          <a:prstGeom prst="rect">
            <a:avLst/>
          </a:prstGeom>
          <a:solidFill>
            <a:srgbClr val="FFFFFF"/>
          </a:solidFill>
          <a:ln w="9525">
            <a:solidFill>
              <a:srgbClr val="000000"/>
            </a:solidFill>
            <a:miter lim="800000"/>
            <a:headEnd/>
            <a:tailEnd/>
          </a:ln>
          <a:effectLst/>
        </p:spPr>
        <p:txBody>
          <a:bodyPr wrap="none" lIns="91221" tIns="45610" rIns="91221" bIns="45610" anchor="ctr"/>
          <a:lstStyle/>
          <a:p>
            <a:endParaRPr lang="en-US"/>
          </a:p>
        </p:txBody>
      </p:sp>
      <p:sp>
        <p:nvSpPr>
          <p:cNvPr id="7170" name="Rectangle 2"/>
          <p:cNvSpPr txBox="1">
            <a:spLocks noGrp="1" noChangeArrowheads="1"/>
          </p:cNvSpPr>
          <p:nvPr>
            <p:ph type="body"/>
          </p:nvPr>
        </p:nvSpPr>
        <p:spPr bwMode="auto">
          <a:xfrm>
            <a:off x="886460" y="4646533"/>
            <a:ext cx="4875530" cy="4401979"/>
          </a:xfrm>
          <a:prstGeom prst="rect">
            <a:avLst/>
          </a:prstGeom>
          <a:noFill/>
          <a:ln>
            <a:round/>
            <a:headEnd/>
            <a:tailEnd/>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r>
              <a:rPr lang="en-US" dirty="0" smtClean="0"/>
              <a:t>Professor Richard Nolan states that "I.T. is the next corporate disaster waiting to happen”</a:t>
            </a:r>
          </a:p>
          <a:p>
            <a:pPr defTabSz="904634">
              <a:defRPr/>
            </a:pPr>
            <a:r>
              <a:rPr lang="en-ZA" dirty="0" smtClean="0"/>
              <a:t>And</a:t>
            </a:r>
            <a:r>
              <a:rPr lang="en-ZA" baseline="0" dirty="0" smtClean="0"/>
              <a:t> postulates that soon there will be an Enron level corporate failure</a:t>
            </a:r>
          </a:p>
          <a:p>
            <a:pPr defTabSz="904634">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CAUSES IT FAILURE?</a:t>
            </a:r>
          </a:p>
          <a:p>
            <a:endParaRPr lang="en-ZA" dirty="0" smtClean="0"/>
          </a:p>
          <a:p>
            <a:r>
              <a:rPr lang="en-ZA" dirty="0" smtClean="0"/>
              <a:t>Since 1993, analysed in 2003, course,</a:t>
            </a:r>
            <a:r>
              <a:rPr lang="en-ZA" baseline="0" dirty="0" smtClean="0"/>
              <a:t> book</a:t>
            </a:r>
            <a:endParaRPr lang="en-ZA" dirty="0" smtClean="0"/>
          </a:p>
          <a:p>
            <a:endParaRPr lang="en-ZA" dirty="0" smtClean="0"/>
          </a:p>
          <a:p>
            <a:r>
              <a:rPr lang="en-ZA" dirty="0" smtClean="0"/>
              <a:t>Sustainable versus</a:t>
            </a:r>
            <a:r>
              <a:rPr lang="en-ZA" baseline="0" dirty="0" smtClean="0"/>
              <a:t> experimentation</a:t>
            </a:r>
          </a:p>
          <a:p>
            <a:endParaRPr lang="en-ZA" baseline="0" dirty="0" smtClean="0"/>
          </a:p>
          <a:p>
            <a:r>
              <a:rPr lang="en-ZA" baseline="0" dirty="0" smtClean="0"/>
              <a:t>People</a:t>
            </a:r>
            <a:endParaRPr lang="en-ZA" dirty="0" smtClean="0"/>
          </a:p>
          <a:p>
            <a:endParaRPr lang="en-ZA" dirty="0" smtClean="0"/>
          </a:p>
          <a:p>
            <a:r>
              <a:rPr lang="en-ZA" dirty="0" smtClean="0"/>
              <a:t>The factors causing IT failure – in 1993 I</a:t>
            </a:r>
            <a:r>
              <a:rPr lang="en-ZA" baseline="0" dirty="0" smtClean="0"/>
              <a:t> became aware of the high failure rate of IT projects and started to talk about it – as a consequence </a:t>
            </a:r>
            <a:r>
              <a:rPr lang="en-ZA" baseline="0" dirty="0" err="1" smtClean="0"/>
              <a:t>i</a:t>
            </a:r>
            <a:r>
              <a:rPr lang="en-ZA" baseline="0" dirty="0" smtClean="0"/>
              <a:t> was asked to investigate many failed or failing projects and to help to turn them around – over the years </a:t>
            </a:r>
            <a:r>
              <a:rPr lang="en-ZA" baseline="0" dirty="0" err="1" smtClean="0"/>
              <a:t>i</a:t>
            </a:r>
            <a:r>
              <a:rPr lang="en-ZA" baseline="0" dirty="0" smtClean="0"/>
              <a:t> built up a large catalogue of the factors causing failure – in 2003 </a:t>
            </a:r>
            <a:r>
              <a:rPr lang="en-ZA" baseline="0" dirty="0" err="1" smtClean="0"/>
              <a:t>i</a:t>
            </a:r>
            <a:r>
              <a:rPr lang="en-ZA" baseline="0" dirty="0" smtClean="0"/>
              <a:t> undertook a critical issues analysis of the factors causing failure and arrived at a list of seven critical factors causing failure together with the critical factors for success which then became the subject of a course and subsequently a book – HOLD UP THE BOOK – since then </a:t>
            </a:r>
            <a:r>
              <a:rPr lang="en-ZA" baseline="0" dirty="0" err="1" smtClean="0"/>
              <a:t>i</a:t>
            </a:r>
            <a:r>
              <a:rPr lang="en-ZA" baseline="0" dirty="0" smtClean="0"/>
              <a:t> have advised many clients and led a number of significant projects and consistently validated the basic analysis</a:t>
            </a:r>
          </a:p>
          <a:p>
            <a:r>
              <a:rPr lang="en-ZA" baseline="0" dirty="0" smtClean="0"/>
              <a:t>The biggest single factor causing failure is Mythology at 30% followed by lack of executive custody and inappropriate governance at 25%</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NB People</a:t>
            </a:r>
          </a:p>
          <a:p>
            <a:endParaRPr lang="en-ZA" dirty="0" smtClean="0"/>
          </a:p>
          <a:p>
            <a:r>
              <a:rPr lang="en-ZA" dirty="0" smtClean="0"/>
              <a:t>KEEP IT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D76CC4-FF3A-4565-8B7B-BD7A8BE9AEEC}"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In considering what </a:t>
            </a:r>
            <a:r>
              <a:rPr lang="en-ZA" dirty="0" err="1" smtClean="0"/>
              <a:t>i</a:t>
            </a:r>
            <a:r>
              <a:rPr lang="en-ZA" dirty="0" smtClean="0"/>
              <a:t> have learned as an engineer with considerable</a:t>
            </a:r>
            <a:r>
              <a:rPr lang="en-ZA" baseline="0" dirty="0" smtClean="0"/>
              <a:t> experience of the practical application of information technology </a:t>
            </a:r>
            <a:r>
              <a:rPr lang="en-ZA" baseline="0" dirty="0" err="1" smtClean="0"/>
              <a:t>i</a:t>
            </a:r>
            <a:r>
              <a:rPr lang="en-ZA" baseline="0" dirty="0" smtClean="0"/>
              <a:t> eventually realized about ten years ago that </a:t>
            </a:r>
          </a:p>
          <a:p>
            <a:r>
              <a:rPr lang="en-ZA" baseline="0" dirty="0" smtClean="0"/>
              <a:t>ENGINEERS DO NOT DESIGN BRIDGES TO STAND UP – click</a:t>
            </a: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aseline="0" dirty="0" smtClean="0"/>
              <a:t>Who remembers this bridge collapse in Minneapolis in the middle of 2007?  Within minutes it was front page news around the world – we do NOT expect bridges to fall down – if we did there would not have been anyone on that bridge that day!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An industry in Crisis -- Quote from Duncan McLeod, Financial Mail, 28 March 2008 -- </a:t>
            </a:r>
            <a:r>
              <a:rPr lang="en-US" dirty="0" smtClean="0"/>
              <a:t>Seven years and half a billion dollars  -- Dow Chemicals Company -- $400 million – Nike -- Disney -- $878 million </a:t>
            </a:r>
          </a:p>
          <a:p>
            <a:r>
              <a:rPr lang="en-US" dirty="0" smtClean="0"/>
              <a:t>-- </a:t>
            </a:r>
            <a:r>
              <a:rPr lang="en-ZA" dirty="0" smtClean="0"/>
              <a:t>70% of business IT projects fail</a:t>
            </a:r>
            <a:r>
              <a:rPr lang="en-ZA" baseline="0" dirty="0" smtClean="0"/>
              <a:t> outright – another 20% materially fail to meet the business expectation – 70% of BPR projects fail and 90% of strategic plans fail to deliver</a:t>
            </a:r>
            <a:endParaRPr lang="en-ZA" dirty="0" smtClean="0"/>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1188" y="4076700"/>
            <a:ext cx="7920037" cy="935038"/>
          </a:xfrm>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8/4/2010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8/4/2010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8/4/2010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8/4/2010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8/4/2010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8/4/2010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8/4/2010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8/4/2010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11.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mailto:James@JamesARobertson.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460500" y="5229200"/>
            <a:ext cx="7683500" cy="665162"/>
          </a:xfrm>
          <a:ln/>
        </p:spPr>
        <p:txBody>
          <a:bodyPr>
            <a:normAutofit fontScale="90000"/>
          </a:bodyPr>
          <a:lstStyle/>
          <a:p>
            <a:pPr algn="r"/>
            <a:r>
              <a:rPr lang="en-US" sz="2400" dirty="0"/>
              <a:t>A Strategic </a:t>
            </a:r>
            <a:r>
              <a:rPr lang="en-US" sz="2400" dirty="0" err="1"/>
              <a:t>ERP</a:t>
            </a:r>
            <a:r>
              <a:rPr lang="en-US" sz="2400" dirty="0"/>
              <a:t> </a:t>
            </a:r>
            <a:r>
              <a:rPr lang="en-US" sz="2400" dirty="0" smtClean="0"/>
              <a:t>Investment</a:t>
            </a:r>
            <a:br>
              <a:rPr lang="en-US" sz="2400" dirty="0" smtClean="0"/>
            </a:br>
            <a:r>
              <a:rPr lang="en-US" sz="2400" dirty="0" smtClean="0"/>
              <a:t>African </a:t>
            </a:r>
            <a:r>
              <a:rPr lang="en-US" sz="2400" dirty="0"/>
              <a:t>Sales Company Case Study</a:t>
            </a:r>
            <a:endParaRPr lang="en-ZA" sz="2400" dirty="0"/>
          </a:p>
        </p:txBody>
      </p:sp>
      <p:sp>
        <p:nvSpPr>
          <p:cNvPr id="4098" name="Rectangle 2"/>
          <p:cNvSpPr>
            <a:spLocks noGrp="1" noChangeArrowheads="1"/>
          </p:cNvSpPr>
          <p:nvPr>
            <p:ph type="subTitle" idx="4294967295"/>
          </p:nvPr>
        </p:nvSpPr>
        <p:spPr bwMode="auto">
          <a:xfrm>
            <a:off x="2339975" y="5997575"/>
            <a:ext cx="6840538" cy="947738"/>
          </a:xfrm>
          <a:prstGeom prst="rect">
            <a:avLst/>
          </a:prstGeom>
          <a:noFill/>
          <a:ln/>
        </p:spPr>
        <p:txBody>
          <a:bodyPr lIns="90000" tIns="46800" rIns="90000" bIns="46800"/>
          <a:lstStyle/>
          <a:p>
            <a:pPr marL="0" indent="0" algn="r">
              <a:lnSpc>
                <a:spcPct val="9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ZA" sz="1800" b="1" dirty="0" smtClean="0">
                <a:solidFill>
                  <a:srgbClr val="FFFFFF"/>
                </a:solidFill>
              </a:rPr>
              <a:t>Dr James Robertson PrEng</a:t>
            </a:r>
            <a:endParaRPr lang="en-ZA" sz="1800" b="1" dirty="0">
              <a:solidFill>
                <a:srgbClr val="FFFFFF"/>
              </a:solidFill>
            </a:endParaRPr>
          </a:p>
          <a:p>
            <a:pPr marL="0" indent="0" algn="r">
              <a:lnSpc>
                <a:spcPct val="9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ZA" sz="1800" b="1" dirty="0" smtClean="0">
                <a:solidFill>
                  <a:srgbClr val="FFFFFF"/>
                </a:solidFill>
              </a:rPr>
              <a:t>James A Robertson and Associates</a:t>
            </a:r>
            <a:endParaRPr lang="en-ZA" sz="1800" b="1" dirty="0">
              <a:solidFill>
                <a:srgbClr val="FFFFFF"/>
              </a:solidFill>
            </a:endParaRPr>
          </a:p>
          <a:p>
            <a:pPr marL="0" indent="0" algn="r">
              <a:lnSpc>
                <a:spcPct val="9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ZA" sz="1800" b="1" dirty="0">
              <a:solidFill>
                <a:srgbClr val="FFFFFF"/>
              </a:solidFill>
            </a:endParaRPr>
          </a:p>
        </p:txBody>
      </p:sp>
      <p:pic>
        <p:nvPicPr>
          <p:cNvPr id="1026" name="Picture 2"/>
          <p:cNvPicPr>
            <a:picLocks noChangeAspect="1" noChangeArrowheads="1"/>
          </p:cNvPicPr>
          <p:nvPr/>
        </p:nvPicPr>
        <p:blipFill>
          <a:blip r:embed="rId3" cstate="print"/>
          <a:srcRect/>
          <a:stretch>
            <a:fillRect/>
          </a:stretch>
        </p:blipFill>
        <p:spPr bwMode="auto">
          <a:xfrm>
            <a:off x="0" y="-171400"/>
            <a:ext cx="9144000" cy="7029400"/>
          </a:xfrm>
          <a:prstGeom prst="rect">
            <a:avLst/>
          </a:prstGeom>
          <a:noFill/>
          <a:ln w="9525">
            <a:noFill/>
            <a:miter lim="800000"/>
            <a:headEnd/>
            <a:tailEnd/>
          </a:ln>
        </p:spPr>
      </p:pic>
      <p:sp>
        <p:nvSpPr>
          <p:cNvPr id="5" name="TextBox 4"/>
          <p:cNvSpPr txBox="1"/>
          <p:nvPr/>
        </p:nvSpPr>
        <p:spPr>
          <a:xfrm>
            <a:off x="0" y="6381328"/>
            <a:ext cx="9144000" cy="369332"/>
          </a:xfrm>
          <a:prstGeom prst="rect">
            <a:avLst/>
          </a:prstGeom>
          <a:noFill/>
        </p:spPr>
        <p:txBody>
          <a:bodyPr wrap="square" rtlCol="0">
            <a:spAutoFit/>
          </a:bodyPr>
          <a:lstStyle/>
          <a:p>
            <a:pPr algn="r"/>
            <a:r>
              <a:rPr lang="en-ZA" dirty="0" smtClean="0">
                <a:solidFill>
                  <a:schemeClr val="bg1"/>
                </a:solidFill>
              </a:rPr>
              <a:t>Paper together with Robert Priebatsch – </a:t>
            </a:r>
            <a:r>
              <a:rPr lang="en-ZA" dirty="0" err="1" smtClean="0">
                <a:solidFill>
                  <a:schemeClr val="bg1"/>
                </a:solidFill>
              </a:rPr>
              <a:t>CEO</a:t>
            </a:r>
            <a:r>
              <a:rPr lang="en-ZA" dirty="0" smtClean="0">
                <a:solidFill>
                  <a:schemeClr val="bg1"/>
                </a:solidFill>
              </a:rPr>
              <a:t> of </a:t>
            </a:r>
            <a:r>
              <a:rPr lang="en-ZA" dirty="0" err="1" smtClean="0">
                <a:solidFill>
                  <a:schemeClr val="bg1"/>
                </a:solidFill>
              </a:rPr>
              <a:t>ASCO</a:t>
            </a:r>
            <a:r>
              <a:rPr lang="en-ZA" dirty="0" smtClean="0">
                <a:solidFill>
                  <a:schemeClr val="bg1"/>
                </a:solidFill>
              </a:rPr>
              <a:t> and major shareholder</a:t>
            </a:r>
            <a:endParaRPr lang="en-US" dirty="0">
              <a:solidFill>
                <a:schemeClr val="bg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Extreme failures</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928802"/>
            <a:ext cx="8143932" cy="230832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Seven years and half a billion dollars  -- international chemicals company</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$400 million -- multinational shoe corporation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Multinational entertainment giant -- $878 million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Major supermarket chain -- $195 million</a:t>
            </a:r>
            <a:endParaRPr lang="en-US" dirty="0">
              <a:solidFill>
                <a:schemeClr val="tx2"/>
              </a:solidFill>
            </a:endParaRPr>
          </a:p>
        </p:txBody>
      </p:sp>
      <p:pic>
        <p:nvPicPr>
          <p:cNvPr id="6" name="Picture 5" descr="Delete Key iStock_000007206932XSmall.jpg"/>
          <p:cNvPicPr>
            <a:picLocks noChangeAspect="1"/>
          </p:cNvPicPr>
          <p:nvPr/>
        </p:nvPicPr>
        <p:blipFill>
          <a:blip r:embed="rId3" cstate="print"/>
          <a:stretch>
            <a:fillRect/>
          </a:stretch>
        </p:blipFill>
        <p:spPr>
          <a:xfrm>
            <a:off x="5357818" y="4351654"/>
            <a:ext cx="3786182" cy="2506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40962" name="Title 1"/>
          <p:cNvSpPr txBox="1">
            <a:spLocks/>
          </p:cNvSpPr>
          <p:nvPr/>
        </p:nvSpPr>
        <p:spPr bwMode="auto">
          <a:xfrm>
            <a:off x="395536" y="0"/>
            <a:ext cx="7000875" cy="785812"/>
          </a:xfrm>
          <a:prstGeom prst="rect">
            <a:avLst/>
          </a:prstGeom>
          <a:noFill/>
          <a:ln w="9525">
            <a:noFill/>
            <a:miter lim="800000"/>
            <a:headEnd/>
            <a:tailEnd/>
          </a:ln>
        </p:spPr>
        <p:txBody>
          <a:bodyPr anchor="ctr"/>
          <a:lstStyle/>
          <a:p>
            <a:r>
              <a:rPr lang="en-ZA" sz="2400" b="1" dirty="0" err="1" smtClean="0">
                <a:solidFill>
                  <a:schemeClr val="bg1"/>
                </a:solidFill>
                <a:latin typeface="Verdana" pitchFamily="34" charset="0"/>
              </a:rPr>
              <a:t>vs</a:t>
            </a:r>
            <a:r>
              <a:rPr lang="en-ZA" sz="2400" b="1" dirty="0" smtClean="0">
                <a:solidFill>
                  <a:schemeClr val="bg1"/>
                </a:solidFill>
                <a:latin typeface="Verdana" pitchFamily="34" charset="0"/>
              </a:rPr>
              <a:t> Deleting a building</a:t>
            </a:r>
            <a:endParaRPr lang="en-ZA" sz="2400" b="1" dirty="0">
              <a:solidFill>
                <a:schemeClr val="bg1"/>
              </a:solidFill>
              <a:latin typeface="Verdana" pitchFamily="34" charset="0"/>
            </a:endParaRPr>
          </a:p>
        </p:txBody>
      </p:sp>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7" cstate="print"/>
          <a:srcRect/>
          <a:stretch>
            <a:fillRect/>
          </a:stretch>
        </p:blipFill>
        <p:spPr bwMode="auto">
          <a:xfrm>
            <a:off x="0" y="1428736"/>
            <a:ext cx="4057650" cy="2686050"/>
          </a:xfrm>
          <a:prstGeom prst="rect">
            <a:avLst/>
          </a:prstGeom>
          <a:noFill/>
          <a:ln w="9525">
            <a:noFill/>
            <a:miter lim="800000"/>
            <a:headEnd/>
            <a:tailEnd/>
          </a:ln>
        </p:spPr>
      </p:pic>
      <p:pic>
        <p:nvPicPr>
          <p:cNvPr id="6146" name="Picture 2"/>
          <p:cNvPicPr>
            <a:picLocks noChangeAspect="1" noChangeArrowheads="1"/>
          </p:cNvPicPr>
          <p:nvPr/>
        </p:nvPicPr>
        <p:blipFill>
          <a:blip r:embed="rId8" cstate="print"/>
          <a:srcRect/>
          <a:stretch>
            <a:fillRect/>
          </a:stretch>
        </p:blipFill>
        <p:spPr bwMode="auto">
          <a:xfrm>
            <a:off x="2500297" y="1428736"/>
            <a:ext cx="6643703" cy="4500584"/>
          </a:xfrm>
          <a:prstGeom prst="rect">
            <a:avLst/>
          </a:prstGeom>
          <a:noFill/>
          <a:ln w="9525">
            <a:noFill/>
            <a:miter lim="800000"/>
            <a:headEnd/>
            <a:tailEnd/>
          </a:ln>
        </p:spPr>
      </p:pic>
      <p:pic>
        <p:nvPicPr>
          <p:cNvPr id="11" name="Picture 2"/>
          <p:cNvPicPr>
            <a:picLocks noChangeAspect="1" noChangeArrowheads="1"/>
          </p:cNvPicPr>
          <p:nvPr/>
        </p:nvPicPr>
        <p:blipFill>
          <a:blip r:embed="rId9" cstate="print"/>
          <a:srcRect/>
          <a:stretch>
            <a:fillRect/>
          </a:stretch>
        </p:blipFill>
        <p:spPr bwMode="auto">
          <a:xfrm>
            <a:off x="2485403" y="1428736"/>
            <a:ext cx="6658597" cy="4572032"/>
          </a:xfrm>
          <a:prstGeom prst="rect">
            <a:avLst/>
          </a:prstGeom>
          <a:noFill/>
          <a:ln w="9525">
            <a:noFill/>
            <a:miter lim="800000"/>
            <a:headEnd/>
            <a:tailEnd/>
          </a:ln>
        </p:spPr>
      </p:pic>
      <p:pic>
        <p:nvPicPr>
          <p:cNvPr id="6147" name="Picture 3"/>
          <p:cNvPicPr>
            <a:picLocks noChangeAspect="1" noChangeArrowheads="1"/>
          </p:cNvPicPr>
          <p:nvPr/>
        </p:nvPicPr>
        <p:blipFill>
          <a:blip r:embed="rId10" cstate="print"/>
          <a:srcRect/>
          <a:stretch>
            <a:fillRect/>
          </a:stretch>
        </p:blipFill>
        <p:spPr bwMode="auto">
          <a:xfrm>
            <a:off x="2500298" y="1446609"/>
            <a:ext cx="6643702" cy="4500571"/>
          </a:xfrm>
          <a:prstGeom prst="rect">
            <a:avLst/>
          </a:prstGeom>
          <a:noFill/>
          <a:ln w="9525">
            <a:noFill/>
            <a:miter lim="800000"/>
            <a:headEnd/>
            <a:tailEnd/>
          </a:ln>
        </p:spPr>
      </p:pic>
      <p:pic>
        <p:nvPicPr>
          <p:cNvPr id="6148" name="Picture 4"/>
          <p:cNvPicPr>
            <a:picLocks noChangeAspect="1" noChangeArrowheads="1"/>
          </p:cNvPicPr>
          <p:nvPr/>
        </p:nvPicPr>
        <p:blipFill>
          <a:blip r:embed="rId11" cstate="print"/>
          <a:srcRect/>
          <a:stretch>
            <a:fillRect/>
          </a:stretch>
        </p:blipFill>
        <p:spPr bwMode="auto">
          <a:xfrm>
            <a:off x="2500298" y="1428736"/>
            <a:ext cx="6643703" cy="4567259"/>
          </a:xfrm>
          <a:prstGeom prst="rect">
            <a:avLst/>
          </a:prstGeom>
          <a:noFill/>
          <a:ln w="9525">
            <a:noFill/>
            <a:miter lim="800000"/>
            <a:headEnd/>
            <a:tailEnd/>
          </a:ln>
        </p:spPr>
      </p:pic>
      <p:pic>
        <p:nvPicPr>
          <p:cNvPr id="6149" name="Picture 5"/>
          <p:cNvPicPr>
            <a:picLocks noChangeAspect="1" noChangeArrowheads="1"/>
          </p:cNvPicPr>
          <p:nvPr/>
        </p:nvPicPr>
        <p:blipFill>
          <a:blip r:embed="rId12" cstate="print"/>
          <a:srcRect/>
          <a:stretch>
            <a:fillRect/>
          </a:stretch>
        </p:blipFill>
        <p:spPr bwMode="auto">
          <a:xfrm>
            <a:off x="2500298" y="1428736"/>
            <a:ext cx="6643702" cy="4573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fade">
                                      <p:cBhvr>
                                        <p:cTn id="11" dur="2000"/>
                                        <p:tgtEl>
                                          <p:spTgt spid="33794"/>
                                        </p:tgtEl>
                                      </p:cBhvr>
                                    </p:animEffect>
                                  </p:childTnLst>
                                </p:cTn>
                              </p:par>
                            </p:childTnLst>
                          </p:cTn>
                        </p:par>
                        <p:par>
                          <p:cTn id="12" fill="hold">
                            <p:stCondLst>
                              <p:cond delay="4000"/>
                            </p:stCondLst>
                            <p:childTnLst>
                              <p:par>
                                <p:cTn id="13" presetID="1" presetClass="mediacall" presetSubtype="0" fill="hold" nodeType="afterEffect">
                                  <p:stCondLst>
                                    <p:cond delay="0"/>
                                  </p:stCondLst>
                                  <p:childTnLst>
                                    <p:cmd type="call" cmd="playFrom(0.0)">
                                      <p:cBhvr>
                                        <p:cTn id="14" dur="1" fill="hold"/>
                                        <p:tgtEl>
                                          <p:spTgt spid="10"/>
                                        </p:tgtEl>
                                      </p:cBhvr>
                                    </p:cmd>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fade">
                                      <p:cBhvr>
                                        <p:cTn id="22" dur="2000"/>
                                        <p:tgtEl>
                                          <p:spTgt spid="6147"/>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2000"/>
                                        <p:tgtEl>
                                          <p:spTgt spid="6148"/>
                                        </p:tgtEl>
                                      </p:cBhvr>
                                    </p:animEffect>
                                  </p:childTnLst>
                                </p:cTn>
                              </p:par>
                            </p:childTnLst>
                          </p:cTn>
                        </p:par>
                        <p:par>
                          <p:cTn id="27" fill="hold">
                            <p:stCondLst>
                              <p:cond delay="10000"/>
                            </p:stCondLst>
                            <p:childTnLst>
                              <p:par>
                                <p:cTn id="28" presetID="10" presetClass="entr" presetSubtype="0" fill="hold" nodeType="afterEffect">
                                  <p:stCondLst>
                                    <p:cond delay="0"/>
                                  </p:stCondLst>
                                  <p:childTnLst>
                                    <p:set>
                                      <p:cBhvr>
                                        <p:cTn id="29" dur="1" fill="hold">
                                          <p:stCondLst>
                                            <p:cond delay="0"/>
                                          </p:stCondLst>
                                        </p:cTn>
                                        <p:tgtEl>
                                          <p:spTgt spid="6149"/>
                                        </p:tgtEl>
                                        <p:attrNameLst>
                                          <p:attrName>style.visibility</p:attrName>
                                        </p:attrNameLst>
                                      </p:cBhvr>
                                      <p:to>
                                        <p:strVal val="visible"/>
                                      </p:to>
                                    </p:set>
                                    <p:animEffect transition="in" filter="fade">
                                      <p:cBhvr>
                                        <p:cTn id="30" dur="5000"/>
                                        <p:tgtEl>
                                          <p:spTgt spid="6149"/>
                                        </p:tgtEl>
                                      </p:cBhvr>
                                    </p:animEffect>
                                  </p:childTnLst>
                                </p:cTn>
                              </p:par>
                              <p:par>
                                <p:cTn id="31" presetID="1" presetClass="mediacall" presetSubtype="0" fill="hold" nodeType="withEffect">
                                  <p:stCondLst>
                                    <p:cond delay="1000"/>
                                  </p:stCondLst>
                                  <p:childTnLst>
                                    <p:cmd type="call" cmd="playFrom(0.0)">
                                      <p:cBhvr>
                                        <p:cTn id="32" dur="78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3" fill="hold" display="0">
                  <p:stCondLst>
                    <p:cond delay="indefinite"/>
                  </p:stCondLst>
                  <p:endCondLst>
                    <p:cond evt="onPrev" delay="0">
                      <p:tgtEl>
                        <p:sldTgt/>
                      </p:tgtEl>
                    </p:cond>
                    <p:cond evt="onStopAudio" delay="0">
                      <p:tgtEl>
                        <p:sldTgt/>
                      </p:tgtEl>
                    </p:cond>
                  </p:endCondLst>
                </p:cTn>
                <p:tgtEl>
                  <p:spTgt spid="10"/>
                </p:tgtEl>
              </p:cMediaNode>
            </p:audio>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357430"/>
            <a:ext cx="8643998" cy="461665"/>
          </a:xfrm>
          <a:prstGeom prst="rect">
            <a:avLst/>
          </a:prstGeom>
          <a:noFill/>
        </p:spPr>
        <p:txBody>
          <a:bodyPr wrap="square" rtlCol="0">
            <a:spAutoFit/>
          </a:bodyPr>
          <a:lstStyle/>
          <a:p>
            <a:r>
              <a:rPr lang="en-ZA" sz="2400" b="1" dirty="0" smtClean="0">
                <a:solidFill>
                  <a:schemeClr val="tx2"/>
                </a:solidFill>
              </a:rPr>
              <a:t>“</a:t>
            </a:r>
            <a:r>
              <a:rPr lang="en-ZA" sz="2400" b="1" i="1" dirty="0" smtClean="0">
                <a:solidFill>
                  <a:schemeClr val="tx2"/>
                </a:solidFill>
              </a:rPr>
              <a:t>The next corporate disaster waiting to happen</a:t>
            </a:r>
            <a:r>
              <a:rPr lang="en-ZA" sz="2400" b="1" dirty="0" smtClean="0">
                <a:solidFill>
                  <a:schemeClr val="tx2"/>
                </a:solidFill>
              </a:rPr>
              <a:t>”</a:t>
            </a:r>
            <a:endParaRPr lang="en-US" sz="2400" b="1" dirty="0">
              <a:solidFill>
                <a:schemeClr val="tx2"/>
              </a:solidFill>
            </a:endParaRPr>
          </a:p>
        </p:txBody>
      </p:sp>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chemeClr val="bg1"/>
                </a:solidFill>
                <a:latin typeface="+mj-lt"/>
                <a:ea typeface="+mj-ea"/>
                <a:cs typeface="+mj-cs"/>
              </a:rPr>
              <a:t>Business system failure can trash your business</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4" name="TextBox 3"/>
          <p:cNvSpPr txBox="1"/>
          <p:nvPr/>
        </p:nvSpPr>
        <p:spPr>
          <a:xfrm>
            <a:off x="251520" y="5805264"/>
            <a:ext cx="6552728" cy="307777"/>
          </a:xfrm>
          <a:prstGeom prst="rect">
            <a:avLst/>
          </a:prstGeom>
          <a:noFill/>
        </p:spPr>
        <p:txBody>
          <a:bodyPr wrap="square" rtlCol="0">
            <a:spAutoFit/>
          </a:bodyPr>
          <a:lstStyle/>
          <a:p>
            <a:r>
              <a:rPr lang="en-ZA" sz="1400" b="1" dirty="0" smtClean="0"/>
              <a:t>Professor Richard Nolan – Harvard University</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836712"/>
            <a:ext cx="9144000" cy="6021288"/>
          </a:xfrm>
          <a:prstGeom prst="rect">
            <a:avLst/>
          </a:prstGeom>
        </p:spPr>
      </p:pic>
      <p:sp>
        <p:nvSpPr>
          <p:cNvPr id="3" name="Title 1"/>
          <p:cNvSpPr txBox="1">
            <a:spLocks/>
          </p:cNvSpPr>
          <p:nvPr/>
        </p:nvSpPr>
        <p:spPr>
          <a:xfrm>
            <a:off x="35496"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chemeClr val="bg1"/>
                </a:solidFill>
                <a:latin typeface="+mj-lt"/>
                <a:ea typeface="+mj-ea"/>
                <a:cs typeface="+mj-cs"/>
              </a:rPr>
              <a:t>There is a need for a new approach</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cstate="print"/>
          <a:stretch>
            <a:fillRect/>
          </a:stretch>
        </p:blipFill>
        <p:spPr>
          <a:xfrm>
            <a:off x="0" y="836712"/>
            <a:ext cx="9144000" cy="6021288"/>
          </a:xfrm>
          <a:prstGeom prst="rect">
            <a:avLst/>
          </a:prstGeom>
        </p:spPr>
      </p:pic>
      <p:pic>
        <p:nvPicPr>
          <p:cNvPr id="10" name="Picture 9" descr="Blood -- iStock_000001889851Medium.jpg"/>
          <p:cNvPicPr>
            <a:picLocks noChangeAspect="1"/>
          </p:cNvPicPr>
          <p:nvPr/>
        </p:nvPicPr>
        <p:blipFill>
          <a:blip r:embed="rId4" cstate="print"/>
          <a:stretch>
            <a:fillRect/>
          </a:stretch>
        </p:blipFill>
        <p:spPr>
          <a:xfrm>
            <a:off x="0" y="764704"/>
            <a:ext cx="9144000" cy="7085448"/>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764704"/>
            <a:ext cx="4035234" cy="6093296"/>
          </a:xfrm>
          <a:prstGeom prst="rect">
            <a:avLst/>
          </a:prstGeom>
        </p:spPr>
      </p:pic>
      <p:sp>
        <p:nvSpPr>
          <p:cNvPr id="8"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chemeClr val="bg1"/>
                </a:solidFill>
                <a:latin typeface="+mj-lt"/>
                <a:ea typeface="+mj-ea"/>
                <a:cs typeface="+mj-cs"/>
              </a:rPr>
              <a:t>What is NOT an engineering approach?</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142984"/>
          <a:ext cx="9001156" cy="57150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379715" y="-27384"/>
            <a:ext cx="6835491" cy="785817"/>
          </a:xfrm>
          <a:prstGeom prst="rect">
            <a:avLst/>
          </a:prstGeom>
        </p:spPr>
        <p:txBody>
          <a:bodyPr vert="horz" lIns="91440" tIns="45720" rIns="91440" bIns="45720" rtlCol="0" anchor="ctr">
            <a:noAutofit/>
          </a:bodyPr>
          <a:lstStyle/>
          <a:p>
            <a:pPr>
              <a:defRPr sz="2160" b="1" i="0" u="none" strike="noStrike" kern="1200" baseline="0">
                <a:solidFill>
                  <a:srgbClr val="002060"/>
                </a:solidFill>
                <a:latin typeface="+mn-lt"/>
                <a:ea typeface="+mn-ea"/>
                <a:cs typeface="+mn-cs"/>
              </a:defRPr>
            </a:pPr>
            <a:r>
              <a:rPr lang="en-US" sz="2400" b="1" dirty="0" smtClean="0">
                <a:solidFill>
                  <a:schemeClr val="bg1"/>
                </a:solidFill>
              </a:rPr>
              <a:t>Factors causing IT failure</a:t>
            </a:r>
            <a:endParaRPr lang="en-US" sz="2400" b="1" dirty="0">
              <a:solidFill>
                <a:schemeClr val="bg1"/>
              </a:solidFill>
            </a:endParaRPr>
          </a:p>
        </p:txBody>
      </p:sp>
      <p:sp>
        <p:nvSpPr>
          <p:cNvPr id="8" name="Oval 7"/>
          <p:cNvSpPr/>
          <p:nvPr/>
        </p:nvSpPr>
        <p:spPr>
          <a:xfrm>
            <a:off x="5143504" y="1500174"/>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4942" y="2143116"/>
            <a:ext cx="3714776"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86380" y="6072206"/>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60032" y="1268760"/>
            <a:ext cx="4283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64088" y="3068960"/>
            <a:ext cx="377991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60032" y="2204864"/>
            <a:ext cx="4283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64088" y="3717032"/>
            <a:ext cx="377991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64088" y="4509120"/>
            <a:ext cx="377991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92080" y="5373216"/>
            <a:ext cx="385192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60032" y="6065912"/>
            <a:ext cx="4283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5000"/>
                            </p:stCondLst>
                            <p:childTnLst>
                              <p:par>
                                <p:cTn id="9" presetID="10" presetClass="exit" presetSubtype="0" fill="hold" grpId="0" nodeType="afterEffect">
                                  <p:stCondLst>
                                    <p:cond delay="0"/>
                                  </p:stCondLst>
                                  <p:childTnLst>
                                    <p:animEffect transition="out" filter="fade">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par>
                          <p:cTn id="16" fill="hold">
                            <p:stCondLst>
                              <p:cond delay="9000"/>
                            </p:stCondLst>
                            <p:childTnLst>
                              <p:par>
                                <p:cTn id="17" presetID="10" presetClass="exit" presetSubtype="0" fill="hold" grpId="0" nodeType="after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par>
                          <p:cTn id="20" fill="hold">
                            <p:stCondLst>
                              <p:cond delay="11000"/>
                            </p:stCondLst>
                            <p:childTnLst>
                              <p:par>
                                <p:cTn id="21" presetID="10" presetClass="exit" presetSubtype="0" fill="hold" grpId="0" nodeType="afterEffect">
                                  <p:stCondLst>
                                    <p:cond delay="0"/>
                                  </p:stCondLst>
                                  <p:childTnLst>
                                    <p:animEffect transition="out" filter="fade">
                                      <p:cBhvr>
                                        <p:cTn id="22" dur="2000"/>
                                        <p:tgtEl>
                                          <p:spTgt spid="14"/>
                                        </p:tgtEl>
                                      </p:cBhvr>
                                    </p:animEffect>
                                    <p:set>
                                      <p:cBhvr>
                                        <p:cTn id="23" dur="1" fill="hold">
                                          <p:stCondLst>
                                            <p:cond delay="1999"/>
                                          </p:stCondLst>
                                        </p:cTn>
                                        <p:tgtEl>
                                          <p:spTgt spid="14"/>
                                        </p:tgtEl>
                                        <p:attrNameLst>
                                          <p:attrName>style.visibility</p:attrName>
                                        </p:attrNameLst>
                                      </p:cBhvr>
                                      <p:to>
                                        <p:strVal val="hidden"/>
                                      </p:to>
                                    </p:set>
                                  </p:childTnLst>
                                </p:cTn>
                              </p:par>
                            </p:childTnLst>
                          </p:cTn>
                        </p:par>
                        <p:par>
                          <p:cTn id="24" fill="hold">
                            <p:stCondLst>
                              <p:cond delay="13000"/>
                            </p:stCondLst>
                            <p:childTnLst>
                              <p:par>
                                <p:cTn id="25" presetID="10" presetClass="exit" presetSubtype="0" fill="hold" grpId="0" nodeType="afterEffect">
                                  <p:stCondLst>
                                    <p:cond delay="0"/>
                                  </p:stCondLst>
                                  <p:childTnLst>
                                    <p:animEffect transition="out" filter="fade">
                                      <p:cBhvr>
                                        <p:cTn id="26" dur="2000"/>
                                        <p:tgtEl>
                                          <p:spTgt spid="15"/>
                                        </p:tgtEl>
                                      </p:cBhvr>
                                    </p:animEffect>
                                    <p:set>
                                      <p:cBhvr>
                                        <p:cTn id="27" dur="1" fill="hold">
                                          <p:stCondLst>
                                            <p:cond delay="1999"/>
                                          </p:stCondLst>
                                        </p:cTn>
                                        <p:tgtEl>
                                          <p:spTgt spid="15"/>
                                        </p:tgtEl>
                                        <p:attrNameLst>
                                          <p:attrName>style.visibility</p:attrName>
                                        </p:attrNameLst>
                                      </p:cBhvr>
                                      <p:to>
                                        <p:strVal val="hidden"/>
                                      </p:to>
                                    </p:set>
                                  </p:childTnLst>
                                </p:cTn>
                              </p:par>
                            </p:childTnLst>
                          </p:cTn>
                        </p:par>
                        <p:par>
                          <p:cTn id="28" fill="hold">
                            <p:stCondLst>
                              <p:cond delay="15000"/>
                            </p:stCondLst>
                            <p:childTnLst>
                              <p:par>
                                <p:cTn id="29" presetID="10" presetClass="exit" presetSubtype="0" fill="hold" grpId="0" nodeType="after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par>
                          <p:cTn id="32" fill="hold">
                            <p:stCondLst>
                              <p:cond delay="17000"/>
                            </p:stCondLst>
                            <p:childTnLst>
                              <p:par>
                                <p:cTn id="33" presetID="10" presetClass="exit" presetSubtype="0" fill="hold" grpId="0" nodeType="afterEffect">
                                  <p:stCondLst>
                                    <p:cond delay="0"/>
                                  </p:stCondLst>
                                  <p:childTnLst>
                                    <p:animEffect transition="out" filter="fade">
                                      <p:cBhvr>
                                        <p:cTn id="34" dur="2000"/>
                                        <p:tgtEl>
                                          <p:spTgt spid="17"/>
                                        </p:tgtEl>
                                      </p:cBhvr>
                                    </p:animEffect>
                                    <p:set>
                                      <p:cBhvr>
                                        <p:cTn id="35" dur="1" fill="hold">
                                          <p:stCondLst>
                                            <p:cond delay="1999"/>
                                          </p:stCondLst>
                                        </p:cTn>
                                        <p:tgtEl>
                                          <p:spTgt spid="17"/>
                                        </p:tgtEl>
                                        <p:attrNameLst>
                                          <p:attrName>style.visibility</p:attrName>
                                        </p:attrNameLst>
                                      </p:cBhvr>
                                      <p:to>
                                        <p:strVal val="hidden"/>
                                      </p:to>
                                    </p:set>
                                  </p:childTnLst>
                                </p:cTn>
                              </p:par>
                            </p:childTnLst>
                          </p:cTn>
                        </p:par>
                        <p:par>
                          <p:cTn id="36" fill="hold">
                            <p:stCondLst>
                              <p:cond delay="19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childTnLst>
                          </p:cTn>
                        </p:par>
                        <p:par>
                          <p:cTn id="40" fill="hold">
                            <p:stCondLst>
                              <p:cond delay="20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childTnLst>
                          </p:cTn>
                        </p:par>
                        <p:par>
                          <p:cTn id="44" fill="hold">
                            <p:stCondLst>
                              <p:cond delay="210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680719Small.jpg"/>
          <p:cNvPicPr>
            <a:picLocks noChangeAspect="1"/>
          </p:cNvPicPr>
          <p:nvPr/>
        </p:nvPicPr>
        <p:blipFill>
          <a:blip r:embed="rId3" cstate="print"/>
          <a:stretch>
            <a:fillRect/>
          </a:stretch>
        </p:blipFill>
        <p:spPr>
          <a:xfrm>
            <a:off x="-16789" y="836712"/>
            <a:ext cx="9160789" cy="6021289"/>
          </a:xfrm>
          <a:prstGeom prst="rect">
            <a:avLst/>
          </a:prstGeom>
        </p:spPr>
      </p:pic>
      <p:sp>
        <p:nvSpPr>
          <p:cNvPr id="7" name="Title 1"/>
          <p:cNvSpPr txBox="1">
            <a:spLocks/>
          </p:cNvSpPr>
          <p:nvPr/>
        </p:nvSpPr>
        <p:spPr>
          <a:xfrm>
            <a:off x="40765" y="0"/>
            <a:ext cx="6835491" cy="785817"/>
          </a:xfrm>
          <a:prstGeom prst="rect">
            <a:avLst/>
          </a:prstGeom>
        </p:spPr>
        <p:txBody>
          <a:bodyPr vert="horz" lIns="91440" tIns="45720" rIns="91440" bIns="45720" rtlCol="0" anchor="ctr">
            <a:noAutofit/>
          </a:bodyPr>
          <a:lstStyle/>
          <a:p>
            <a:r>
              <a:rPr lang="en-ZA" b="1" dirty="0" smtClean="0">
                <a:solidFill>
                  <a:schemeClr val="bg1"/>
                </a:solidFill>
              </a:rPr>
              <a:t>The value of technology is determined by the person using the technology</a:t>
            </a: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79513" y="0"/>
            <a:ext cx="5904656" cy="785817"/>
          </a:xfrm>
          <a:prstGeom prst="rect">
            <a:avLst/>
          </a:prstGeom>
        </p:spPr>
        <p:txBody>
          <a:bodyPr vert="horz" lIns="91440" tIns="45720" rIns="91440" bIns="45720" rtlCol="0" anchor="ctr">
            <a:noAutofit/>
          </a:bodyPr>
          <a:lstStyle/>
          <a:p>
            <a:r>
              <a:rPr lang="en-ZA" sz="2000" b="1" dirty="0" smtClean="0">
                <a:solidFill>
                  <a:schemeClr val="bg1"/>
                </a:solidFill>
              </a:rPr>
              <a:t>Technology is only 5% of what causes failure</a:t>
            </a:r>
            <a:endParaRPr lang="en-US" sz="2000" b="1" dirty="0">
              <a:solidFill>
                <a:schemeClr val="bg1"/>
              </a:solidFill>
            </a:endParaRPr>
          </a:p>
        </p:txBody>
      </p:sp>
      <p:pic>
        <p:nvPicPr>
          <p:cNvPr id="4" name="Picture 3" descr="Application Error.jpg"/>
          <p:cNvPicPr>
            <a:picLocks noChangeAspect="1"/>
          </p:cNvPicPr>
          <p:nvPr/>
        </p:nvPicPr>
        <p:blipFill>
          <a:blip r:embed="rId3" cstate="print"/>
          <a:stretch>
            <a:fillRect/>
          </a:stretch>
        </p:blipFill>
        <p:spPr>
          <a:xfrm>
            <a:off x="1295400" y="2686050"/>
            <a:ext cx="6553200" cy="1485900"/>
          </a:xfrm>
          <a:prstGeom prst="rect">
            <a:avLst/>
          </a:prstGeom>
        </p:spPr>
      </p:pic>
      <p:pic>
        <p:nvPicPr>
          <p:cNvPr id="5" name="Picture 4" descr="End unresponsive program.jpg"/>
          <p:cNvPicPr>
            <a:picLocks noChangeAspect="1"/>
          </p:cNvPicPr>
          <p:nvPr/>
        </p:nvPicPr>
        <p:blipFill>
          <a:blip r:embed="rId4" cstate="print"/>
          <a:stretch>
            <a:fillRect/>
          </a:stretch>
        </p:blipFill>
        <p:spPr>
          <a:xfrm>
            <a:off x="2571750" y="2152650"/>
            <a:ext cx="4000500" cy="2552700"/>
          </a:xfrm>
          <a:prstGeom prst="rect">
            <a:avLst/>
          </a:prstGeom>
        </p:spPr>
      </p:pic>
      <p:pic>
        <p:nvPicPr>
          <p:cNvPr id="6" name="Picture 5" descr="Man Shouting at Computer iStock_000005307293Small.jpg"/>
          <p:cNvPicPr>
            <a:picLocks noChangeAspect="1"/>
          </p:cNvPicPr>
          <p:nvPr/>
        </p:nvPicPr>
        <p:blipFill>
          <a:blip r:embed="rId5" cstate="print"/>
          <a:stretch>
            <a:fillRect/>
          </a:stretch>
        </p:blipFill>
        <p:spPr>
          <a:xfrm>
            <a:off x="0" y="1428736"/>
            <a:ext cx="9144000" cy="5429264"/>
          </a:xfrm>
          <a:prstGeom prst="rect">
            <a:avLst/>
          </a:prstGeom>
        </p:spPr>
      </p:pic>
      <p:sp>
        <p:nvSpPr>
          <p:cNvPr id="8" name="TextBox 7"/>
          <p:cNvSpPr txBox="1"/>
          <p:nvPr/>
        </p:nvSpPr>
        <p:spPr>
          <a:xfrm>
            <a:off x="285720" y="1571612"/>
            <a:ext cx="5000660" cy="646331"/>
          </a:xfrm>
          <a:prstGeom prst="rect">
            <a:avLst/>
          </a:prstGeom>
          <a:noFill/>
        </p:spPr>
        <p:txBody>
          <a:bodyPr wrap="square" rtlCol="0">
            <a:spAutoFit/>
          </a:bodyPr>
          <a:lstStyle/>
          <a:p>
            <a:r>
              <a:rPr lang="en-ZA" b="1" dirty="0" smtClean="0">
                <a:solidFill>
                  <a:schemeClr val="tx2"/>
                </a:solidFill>
              </a:rPr>
              <a:t>Software defects CAN be prevented </a:t>
            </a:r>
          </a:p>
          <a:p>
            <a:r>
              <a:rPr lang="en-ZA" b="1" dirty="0" smtClean="0">
                <a:solidFill>
                  <a:schemeClr val="tx2"/>
                </a:solidFill>
              </a:rPr>
              <a:t>Take a stand</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0"/>
                                        <p:tgtEl>
                                          <p:spTgt spid="6"/>
                                        </p:tgtEl>
                                      </p:cBhvr>
                                    </p:animEffect>
                                  </p:childTnLst>
                                </p:cTn>
                              </p:par>
                            </p:childTnLst>
                          </p:cTn>
                        </p:par>
                        <p:par>
                          <p:cTn id="15" fill="hold">
                            <p:stCondLst>
                              <p:cond delay="5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323528" y="0"/>
            <a:ext cx="6429375" cy="785812"/>
          </a:xfrm>
          <a:prstGeom prst="rect">
            <a:avLst/>
          </a:prstGeom>
          <a:noFill/>
          <a:ln w="9525">
            <a:noFill/>
            <a:miter lim="800000"/>
            <a:headEnd/>
            <a:tailEnd/>
          </a:ln>
        </p:spPr>
        <p:txBody>
          <a:bodyPr anchor="ctr"/>
          <a:lstStyle/>
          <a:p>
            <a:r>
              <a:rPr lang="en-ZA" sz="2400" b="1" dirty="0" smtClean="0">
                <a:solidFill>
                  <a:schemeClr val="bg1"/>
                </a:solidFill>
                <a:latin typeface="Verdana" pitchFamily="34" charset="0"/>
              </a:rPr>
              <a:t>Implementation scenarios</a:t>
            </a:r>
            <a:endParaRPr lang="en-US" sz="2400" b="1" dirty="0">
              <a:solidFill>
                <a:schemeClr val="bg1"/>
              </a:solidFill>
              <a:latin typeface="Verdana" pitchFamily="34" charset="0"/>
            </a:endParaRPr>
          </a:p>
        </p:txBody>
      </p:sp>
      <p:cxnSp>
        <p:nvCxnSpPr>
          <p:cNvPr id="17" name="Straight Connector 16"/>
          <p:cNvCxnSpPr/>
          <p:nvPr/>
        </p:nvCxnSpPr>
        <p:spPr>
          <a:xfrm>
            <a:off x="714375" y="5429821"/>
            <a:ext cx="4361681" cy="25281"/>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28"/>
          <p:cNvGrpSpPr>
            <a:grpSpLocks/>
          </p:cNvGrpSpPr>
          <p:nvPr/>
        </p:nvGrpSpPr>
        <p:grpSpPr bwMode="auto">
          <a:xfrm>
            <a:off x="1857375" y="1571625"/>
            <a:ext cx="1857375" cy="4879975"/>
            <a:chOff x="1857356" y="1571612"/>
            <a:chExt cx="1857356" cy="4879809"/>
          </a:xfrm>
        </p:grpSpPr>
        <p:cxnSp>
          <p:nvCxnSpPr>
            <p:cNvPr id="7" name="Straight Connector 6"/>
            <p:cNvCxnSpPr/>
            <p:nvPr/>
          </p:nvCxnSpPr>
          <p:spPr>
            <a:xfrm rot="5400000">
              <a:off x="1036669" y="4321068"/>
              <a:ext cx="3500319" cy="1587"/>
            </a:xfrm>
            <a:prstGeom prst="line">
              <a:avLst/>
            </a:prstGeom>
            <a:ln w="50800">
              <a:solidFill>
                <a:srgbClr val="00B05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65" name="TextBox 10"/>
            <p:cNvSpPr txBox="1">
              <a:spLocks noChangeArrowheads="1"/>
            </p:cNvSpPr>
            <p:nvPr/>
          </p:nvSpPr>
          <p:spPr bwMode="auto">
            <a:xfrm>
              <a:off x="2571736" y="2192529"/>
              <a:ext cx="500066" cy="307777"/>
            </a:xfrm>
            <a:prstGeom prst="rect">
              <a:avLst/>
            </a:prstGeom>
            <a:noFill/>
            <a:ln w="9525">
              <a:noFill/>
              <a:miter lim="800000"/>
              <a:headEnd/>
              <a:tailEnd/>
            </a:ln>
          </p:spPr>
          <p:txBody>
            <a:bodyPr>
              <a:spAutoFit/>
            </a:bodyPr>
            <a:lstStyle/>
            <a:p>
              <a:r>
                <a:rPr lang="en-ZA" sz="1400" b="1">
                  <a:solidFill>
                    <a:srgbClr val="00B050"/>
                  </a:solidFill>
                  <a:latin typeface="Verdana" pitchFamily="34" charset="0"/>
                </a:rPr>
                <a:t>10</a:t>
              </a:r>
              <a:endParaRPr lang="en-US" sz="1400" b="1">
                <a:solidFill>
                  <a:srgbClr val="00B050"/>
                </a:solidFill>
                <a:latin typeface="Verdana" pitchFamily="34" charset="0"/>
              </a:endParaRPr>
            </a:p>
          </p:txBody>
        </p:sp>
        <p:sp>
          <p:nvSpPr>
            <p:cNvPr id="31766" name="TextBox 12"/>
            <p:cNvSpPr txBox="1">
              <a:spLocks noChangeArrowheads="1"/>
            </p:cNvSpPr>
            <p:nvPr/>
          </p:nvSpPr>
          <p:spPr bwMode="auto">
            <a:xfrm>
              <a:off x="2643174" y="6143644"/>
              <a:ext cx="500066" cy="307777"/>
            </a:xfrm>
            <a:prstGeom prst="rect">
              <a:avLst/>
            </a:prstGeom>
            <a:noFill/>
            <a:ln w="9525">
              <a:noFill/>
              <a:miter lim="800000"/>
              <a:headEnd/>
              <a:tailEnd/>
            </a:ln>
          </p:spPr>
          <p:txBody>
            <a:bodyPr>
              <a:spAutoFit/>
            </a:bodyPr>
            <a:lstStyle/>
            <a:p>
              <a:r>
                <a:rPr lang="en-ZA" sz="1400" b="1">
                  <a:solidFill>
                    <a:srgbClr val="00B050"/>
                  </a:solidFill>
                  <a:latin typeface="Verdana" pitchFamily="34" charset="0"/>
                </a:rPr>
                <a:t>0</a:t>
              </a:r>
              <a:endParaRPr lang="en-US" sz="1400" b="1">
                <a:solidFill>
                  <a:srgbClr val="00B050"/>
                </a:solidFill>
                <a:latin typeface="Verdana" pitchFamily="34" charset="0"/>
              </a:endParaRPr>
            </a:p>
          </p:txBody>
        </p:sp>
        <p:sp>
          <p:nvSpPr>
            <p:cNvPr id="31767" name="TextBox 14"/>
            <p:cNvSpPr txBox="1">
              <a:spLocks noChangeArrowheads="1"/>
            </p:cNvSpPr>
            <p:nvPr/>
          </p:nvSpPr>
          <p:spPr bwMode="auto">
            <a:xfrm>
              <a:off x="1857356" y="1571612"/>
              <a:ext cx="1857356" cy="646331"/>
            </a:xfrm>
            <a:prstGeom prst="rect">
              <a:avLst/>
            </a:prstGeom>
            <a:noFill/>
            <a:ln w="9525">
              <a:noFill/>
              <a:miter lim="800000"/>
              <a:headEnd/>
              <a:tailEnd/>
            </a:ln>
          </p:spPr>
          <p:txBody>
            <a:bodyPr>
              <a:spAutoFit/>
            </a:bodyPr>
            <a:lstStyle/>
            <a:p>
              <a:pPr algn="ctr"/>
              <a:r>
                <a:rPr lang="en-ZA" dirty="0">
                  <a:solidFill>
                    <a:srgbClr val="00B050"/>
                  </a:solidFill>
                  <a:latin typeface="Verdana" pitchFamily="34" charset="0"/>
                </a:rPr>
                <a:t>Real Potential of </a:t>
              </a:r>
              <a:r>
                <a:rPr lang="en-ZA" dirty="0" err="1" smtClean="0">
                  <a:solidFill>
                    <a:srgbClr val="00B050"/>
                  </a:solidFill>
                  <a:latin typeface="Verdana" pitchFamily="34" charset="0"/>
                </a:rPr>
                <a:t>ERP</a:t>
              </a:r>
              <a:r>
                <a:rPr lang="en-ZA" dirty="0" smtClean="0">
                  <a:solidFill>
                    <a:srgbClr val="00B050"/>
                  </a:solidFill>
                  <a:latin typeface="Verdana" pitchFamily="34" charset="0"/>
                </a:rPr>
                <a:t> &amp; …</a:t>
              </a:r>
              <a:endParaRPr lang="en-US" dirty="0">
                <a:solidFill>
                  <a:srgbClr val="00B050"/>
                </a:solidFill>
                <a:latin typeface="Verdana" pitchFamily="34" charset="0"/>
              </a:endParaRPr>
            </a:p>
          </p:txBody>
        </p:sp>
        <p:sp>
          <p:nvSpPr>
            <p:cNvPr id="31768" name="TextBox 18"/>
            <p:cNvSpPr txBox="1">
              <a:spLocks noChangeArrowheads="1"/>
            </p:cNvSpPr>
            <p:nvPr/>
          </p:nvSpPr>
          <p:spPr bwMode="auto">
            <a:xfrm>
              <a:off x="2987793" y="5085051"/>
              <a:ext cx="500066" cy="307777"/>
            </a:xfrm>
            <a:prstGeom prst="rect">
              <a:avLst/>
            </a:prstGeom>
            <a:noFill/>
            <a:ln w="9525">
              <a:noFill/>
              <a:miter lim="800000"/>
              <a:headEnd/>
              <a:tailEnd/>
            </a:ln>
          </p:spPr>
          <p:txBody>
            <a:bodyPr>
              <a:spAutoFit/>
            </a:bodyPr>
            <a:lstStyle/>
            <a:p>
              <a:r>
                <a:rPr lang="en-ZA" sz="1400" b="1" dirty="0">
                  <a:solidFill>
                    <a:srgbClr val="002060"/>
                  </a:solidFill>
                  <a:latin typeface="Verdana" pitchFamily="34" charset="0"/>
                </a:rPr>
                <a:t>2</a:t>
              </a:r>
              <a:endParaRPr lang="en-US" sz="1400" b="1" dirty="0">
                <a:solidFill>
                  <a:srgbClr val="002060"/>
                </a:solidFill>
                <a:latin typeface="Verdana" pitchFamily="34" charset="0"/>
              </a:endParaRPr>
            </a:p>
          </p:txBody>
        </p:sp>
      </p:grpSp>
      <p:grpSp>
        <p:nvGrpSpPr>
          <p:cNvPr id="3" name="Group 27"/>
          <p:cNvGrpSpPr>
            <a:grpSpLocks/>
          </p:cNvGrpSpPr>
          <p:nvPr/>
        </p:nvGrpSpPr>
        <p:grpSpPr bwMode="auto">
          <a:xfrm>
            <a:off x="0" y="3429000"/>
            <a:ext cx="2195736" cy="3022600"/>
            <a:chOff x="0" y="3429000"/>
            <a:chExt cx="2195751" cy="3022421"/>
          </a:xfrm>
        </p:grpSpPr>
        <p:sp>
          <p:nvSpPr>
            <p:cNvPr id="31758" name="TextBox 13"/>
            <p:cNvSpPr txBox="1">
              <a:spLocks noChangeArrowheads="1"/>
            </p:cNvSpPr>
            <p:nvPr/>
          </p:nvSpPr>
          <p:spPr bwMode="auto">
            <a:xfrm>
              <a:off x="0" y="3429000"/>
              <a:ext cx="2195751" cy="646293"/>
            </a:xfrm>
            <a:prstGeom prst="rect">
              <a:avLst/>
            </a:prstGeom>
            <a:noFill/>
            <a:ln w="9525">
              <a:noFill/>
              <a:miter lim="800000"/>
              <a:headEnd/>
              <a:tailEnd/>
            </a:ln>
          </p:spPr>
          <p:txBody>
            <a:bodyPr wrap="square">
              <a:spAutoFit/>
            </a:bodyPr>
            <a:lstStyle/>
            <a:p>
              <a:pPr algn="ctr"/>
              <a:r>
                <a:rPr lang="en-ZA" dirty="0">
                  <a:solidFill>
                    <a:srgbClr val="002060"/>
                  </a:solidFill>
                  <a:latin typeface="Verdana" pitchFamily="34" charset="0"/>
                </a:rPr>
                <a:t>Common View of </a:t>
              </a:r>
              <a:r>
                <a:rPr lang="en-ZA" dirty="0" smtClean="0">
                  <a:solidFill>
                    <a:srgbClr val="002060"/>
                  </a:solidFill>
                  <a:latin typeface="Verdana" pitchFamily="34" charset="0"/>
                </a:rPr>
                <a:t>“Best” </a:t>
              </a:r>
              <a:r>
                <a:rPr lang="en-ZA" dirty="0">
                  <a:solidFill>
                    <a:srgbClr val="002060"/>
                  </a:solidFill>
                  <a:latin typeface="Verdana" pitchFamily="34" charset="0"/>
                </a:rPr>
                <a:t>Practice</a:t>
              </a:r>
              <a:endParaRPr lang="en-US" dirty="0">
                <a:solidFill>
                  <a:srgbClr val="002060"/>
                </a:solidFill>
                <a:latin typeface="Verdana" pitchFamily="34" charset="0"/>
              </a:endParaRPr>
            </a:p>
          </p:txBody>
        </p:sp>
        <p:grpSp>
          <p:nvGrpSpPr>
            <p:cNvPr id="4" name="Group 26"/>
            <p:cNvGrpSpPr>
              <a:grpSpLocks/>
            </p:cNvGrpSpPr>
            <p:nvPr/>
          </p:nvGrpSpPr>
          <p:grpSpPr bwMode="auto">
            <a:xfrm>
              <a:off x="714348" y="4071943"/>
              <a:ext cx="829332" cy="2379478"/>
              <a:chOff x="714348" y="4071943"/>
              <a:chExt cx="829332" cy="2379478"/>
            </a:xfrm>
          </p:grpSpPr>
          <p:cxnSp>
            <p:nvCxnSpPr>
              <p:cNvPr id="6" name="Straight Connector 5"/>
              <p:cNvCxnSpPr/>
              <p:nvPr/>
            </p:nvCxnSpPr>
            <p:spPr>
              <a:xfrm rot="5400000">
                <a:off x="108004" y="5249755"/>
                <a:ext cx="1642966" cy="1587"/>
              </a:xfrm>
              <a:prstGeom prst="line">
                <a:avLst/>
              </a:prstGeom>
              <a:ln w="50800">
                <a:solidFill>
                  <a:srgbClr val="00206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61" name="TextBox 9"/>
              <p:cNvSpPr txBox="1">
                <a:spLocks noChangeArrowheads="1"/>
              </p:cNvSpPr>
              <p:nvPr/>
            </p:nvSpPr>
            <p:spPr bwMode="auto">
              <a:xfrm>
                <a:off x="714348" y="4071943"/>
                <a:ext cx="500066" cy="307777"/>
              </a:xfrm>
              <a:prstGeom prst="rect">
                <a:avLst/>
              </a:prstGeom>
              <a:noFill/>
              <a:ln w="9525">
                <a:noFill/>
                <a:miter lim="800000"/>
                <a:headEnd/>
                <a:tailEnd/>
              </a:ln>
            </p:spPr>
            <p:txBody>
              <a:bodyPr>
                <a:spAutoFit/>
              </a:bodyPr>
              <a:lstStyle/>
              <a:p>
                <a:r>
                  <a:rPr lang="en-ZA" sz="1400" b="1">
                    <a:solidFill>
                      <a:srgbClr val="002060"/>
                    </a:solidFill>
                    <a:latin typeface="Verdana" pitchFamily="34" charset="0"/>
                  </a:rPr>
                  <a:t>10</a:t>
                </a:r>
                <a:endParaRPr lang="en-US" sz="1400" b="1">
                  <a:solidFill>
                    <a:srgbClr val="002060"/>
                  </a:solidFill>
                  <a:latin typeface="Verdana" pitchFamily="34" charset="0"/>
                </a:endParaRPr>
              </a:p>
            </p:txBody>
          </p:sp>
          <p:sp>
            <p:nvSpPr>
              <p:cNvPr id="31762" name="TextBox 11"/>
              <p:cNvSpPr txBox="1">
                <a:spLocks noChangeArrowheads="1"/>
              </p:cNvSpPr>
              <p:nvPr/>
            </p:nvSpPr>
            <p:spPr bwMode="auto">
              <a:xfrm>
                <a:off x="785786" y="6143644"/>
                <a:ext cx="500066" cy="307777"/>
              </a:xfrm>
              <a:prstGeom prst="rect">
                <a:avLst/>
              </a:prstGeom>
              <a:noFill/>
              <a:ln w="9525">
                <a:noFill/>
                <a:miter lim="800000"/>
                <a:headEnd/>
                <a:tailEnd/>
              </a:ln>
            </p:spPr>
            <p:txBody>
              <a:bodyPr>
                <a:spAutoFit/>
              </a:bodyPr>
              <a:lstStyle/>
              <a:p>
                <a:r>
                  <a:rPr lang="en-ZA" sz="1400" b="1">
                    <a:solidFill>
                      <a:srgbClr val="002060"/>
                    </a:solidFill>
                    <a:latin typeface="Verdana" pitchFamily="34" charset="0"/>
                  </a:rPr>
                  <a:t>0</a:t>
                </a:r>
                <a:endParaRPr lang="en-US" sz="1400" b="1">
                  <a:solidFill>
                    <a:srgbClr val="002060"/>
                  </a:solidFill>
                  <a:latin typeface="Verdana" pitchFamily="34" charset="0"/>
                </a:endParaRPr>
              </a:p>
            </p:txBody>
          </p:sp>
          <p:sp>
            <p:nvSpPr>
              <p:cNvPr id="31763" name="TextBox 19"/>
              <p:cNvSpPr txBox="1">
                <a:spLocks noChangeArrowheads="1"/>
              </p:cNvSpPr>
              <p:nvPr/>
            </p:nvSpPr>
            <p:spPr bwMode="auto">
              <a:xfrm>
                <a:off x="1043614" y="5085086"/>
                <a:ext cx="500066" cy="307777"/>
              </a:xfrm>
              <a:prstGeom prst="rect">
                <a:avLst/>
              </a:prstGeom>
              <a:noFill/>
              <a:ln w="9525">
                <a:noFill/>
                <a:miter lim="800000"/>
                <a:headEnd/>
                <a:tailEnd/>
              </a:ln>
            </p:spPr>
            <p:txBody>
              <a:bodyPr>
                <a:spAutoFit/>
              </a:bodyPr>
              <a:lstStyle/>
              <a:p>
                <a:r>
                  <a:rPr lang="en-ZA" sz="1400" b="1" dirty="0">
                    <a:solidFill>
                      <a:srgbClr val="002060"/>
                    </a:solidFill>
                    <a:latin typeface="Verdana" pitchFamily="34" charset="0"/>
                  </a:rPr>
                  <a:t>4</a:t>
                </a:r>
                <a:endParaRPr lang="en-US" sz="1400" b="1" dirty="0">
                  <a:solidFill>
                    <a:srgbClr val="002060"/>
                  </a:solidFill>
                  <a:latin typeface="Verdana" pitchFamily="34" charset="0"/>
                </a:endParaRPr>
              </a:p>
            </p:txBody>
          </p:sp>
        </p:grpSp>
      </p:grpSp>
      <p:grpSp>
        <p:nvGrpSpPr>
          <p:cNvPr id="5" name="Group 29"/>
          <p:cNvGrpSpPr>
            <a:grpSpLocks/>
          </p:cNvGrpSpPr>
          <p:nvPr/>
        </p:nvGrpSpPr>
        <p:grpSpPr bwMode="auto">
          <a:xfrm>
            <a:off x="4429125" y="764704"/>
            <a:ext cx="2143125" cy="5686896"/>
            <a:chOff x="4429124" y="764691"/>
            <a:chExt cx="2143108" cy="5686730"/>
          </a:xfrm>
        </p:grpSpPr>
        <p:cxnSp>
          <p:nvCxnSpPr>
            <p:cNvPr id="21" name="Straight Connector 20"/>
            <p:cNvCxnSpPr/>
            <p:nvPr/>
          </p:nvCxnSpPr>
          <p:spPr>
            <a:xfrm rot="5400000">
              <a:off x="2822624" y="4321058"/>
              <a:ext cx="3500336" cy="1588"/>
            </a:xfrm>
            <a:prstGeom prst="line">
              <a:avLst/>
            </a:prstGeom>
            <a:ln w="508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54" name="TextBox 21"/>
            <p:cNvSpPr txBox="1">
              <a:spLocks noChangeArrowheads="1"/>
            </p:cNvSpPr>
            <p:nvPr/>
          </p:nvSpPr>
          <p:spPr bwMode="auto">
            <a:xfrm>
              <a:off x="4716013" y="764691"/>
              <a:ext cx="500066" cy="307777"/>
            </a:xfrm>
            <a:prstGeom prst="rect">
              <a:avLst/>
            </a:prstGeom>
            <a:noFill/>
            <a:ln w="9525">
              <a:noFill/>
              <a:miter lim="800000"/>
              <a:headEnd/>
              <a:tailEnd/>
            </a:ln>
          </p:spPr>
          <p:txBody>
            <a:bodyPr>
              <a:spAutoFit/>
            </a:bodyPr>
            <a:lstStyle/>
            <a:p>
              <a:r>
                <a:rPr lang="en-ZA" sz="1400" b="1" dirty="0">
                  <a:solidFill>
                    <a:srgbClr val="C00000"/>
                  </a:solidFill>
                  <a:latin typeface="Verdana" pitchFamily="34" charset="0"/>
                </a:rPr>
                <a:t>10</a:t>
              </a:r>
              <a:endParaRPr lang="en-US" sz="1400" b="1" dirty="0">
                <a:solidFill>
                  <a:srgbClr val="C00000"/>
                </a:solidFill>
                <a:latin typeface="Verdana" pitchFamily="34" charset="0"/>
              </a:endParaRPr>
            </a:p>
          </p:txBody>
        </p:sp>
        <p:sp>
          <p:nvSpPr>
            <p:cNvPr id="31755" name="TextBox 22"/>
            <p:cNvSpPr txBox="1">
              <a:spLocks noChangeArrowheads="1"/>
            </p:cNvSpPr>
            <p:nvPr/>
          </p:nvSpPr>
          <p:spPr bwMode="auto">
            <a:xfrm>
              <a:off x="4429124" y="6143644"/>
              <a:ext cx="500066" cy="307777"/>
            </a:xfrm>
            <a:prstGeom prst="rect">
              <a:avLst/>
            </a:prstGeom>
            <a:noFill/>
            <a:ln w="9525">
              <a:noFill/>
              <a:miter lim="800000"/>
              <a:headEnd/>
              <a:tailEnd/>
            </a:ln>
          </p:spPr>
          <p:txBody>
            <a:bodyPr>
              <a:spAutoFit/>
            </a:bodyPr>
            <a:lstStyle/>
            <a:p>
              <a:r>
                <a:rPr lang="en-ZA" sz="1400" b="1">
                  <a:solidFill>
                    <a:srgbClr val="C00000"/>
                  </a:solidFill>
                  <a:latin typeface="Verdana" pitchFamily="34" charset="0"/>
                </a:rPr>
                <a:t>0</a:t>
              </a:r>
              <a:endParaRPr lang="en-US" sz="1400" b="1">
                <a:solidFill>
                  <a:srgbClr val="C00000"/>
                </a:solidFill>
                <a:latin typeface="Verdana" pitchFamily="34" charset="0"/>
              </a:endParaRPr>
            </a:p>
          </p:txBody>
        </p:sp>
        <p:sp>
          <p:nvSpPr>
            <p:cNvPr id="31756" name="TextBox 23"/>
            <p:cNvSpPr txBox="1">
              <a:spLocks noChangeArrowheads="1"/>
            </p:cNvSpPr>
            <p:nvPr/>
          </p:nvSpPr>
          <p:spPr bwMode="auto">
            <a:xfrm>
              <a:off x="4714876" y="1428736"/>
              <a:ext cx="1857356" cy="646331"/>
            </a:xfrm>
            <a:prstGeom prst="rect">
              <a:avLst/>
            </a:prstGeom>
            <a:noFill/>
            <a:ln w="9525">
              <a:noFill/>
              <a:miter lim="800000"/>
              <a:headEnd/>
              <a:tailEnd/>
            </a:ln>
          </p:spPr>
          <p:txBody>
            <a:bodyPr>
              <a:spAutoFit/>
            </a:bodyPr>
            <a:lstStyle/>
            <a:p>
              <a:r>
                <a:rPr lang="en-ZA">
                  <a:solidFill>
                    <a:srgbClr val="C00000"/>
                  </a:solidFill>
                  <a:latin typeface="Verdana" pitchFamily="34" charset="0"/>
                </a:rPr>
                <a:t>The Opportunity</a:t>
              </a:r>
              <a:endParaRPr lang="en-US">
                <a:solidFill>
                  <a:srgbClr val="C00000"/>
                </a:solidFill>
                <a:latin typeface="Verdana" pitchFamily="34" charset="0"/>
              </a:endParaRPr>
            </a:p>
          </p:txBody>
        </p:sp>
        <p:cxnSp>
          <p:nvCxnSpPr>
            <p:cNvPr id="26" name="Straight Connector 25"/>
            <p:cNvCxnSpPr/>
            <p:nvPr/>
          </p:nvCxnSpPr>
          <p:spPr>
            <a:xfrm rot="5400000">
              <a:off x="3751285" y="1749383"/>
              <a:ext cx="1643014" cy="1588"/>
            </a:xfrm>
            <a:prstGeom prst="line">
              <a:avLst/>
            </a:prstGeom>
            <a:ln w="508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31" name="TextBox 30"/>
          <p:cNvSpPr txBox="1">
            <a:spLocks noChangeArrowheads="1"/>
          </p:cNvSpPr>
          <p:nvPr/>
        </p:nvSpPr>
        <p:spPr bwMode="auto">
          <a:xfrm>
            <a:off x="6215063" y="1571625"/>
            <a:ext cx="2714625" cy="4524375"/>
          </a:xfrm>
          <a:prstGeom prst="rect">
            <a:avLst/>
          </a:prstGeom>
          <a:noFill/>
          <a:ln w="9525">
            <a:noFill/>
            <a:miter lim="800000"/>
            <a:headEnd/>
            <a:tailEnd/>
          </a:ln>
        </p:spPr>
        <p:txBody>
          <a:bodyPr>
            <a:spAutoFit/>
          </a:bodyPr>
          <a:lstStyle/>
          <a:p>
            <a:pPr marL="342900" indent="-342900">
              <a:buFont typeface="Verdana" pitchFamily="34" charset="0"/>
              <a:buAutoNum type="arabicPeriod"/>
            </a:pPr>
            <a:r>
              <a:rPr lang="en-ZA" dirty="0">
                <a:solidFill>
                  <a:srgbClr val="002060"/>
                </a:solidFill>
                <a:latin typeface="Verdana" pitchFamily="34" charset="0"/>
              </a:rPr>
              <a:t>Where </a:t>
            </a:r>
            <a:r>
              <a:rPr lang="en-ZA" dirty="0" smtClean="0">
                <a:solidFill>
                  <a:srgbClr val="002060"/>
                </a:solidFill>
                <a:latin typeface="Verdana" pitchFamily="34" charset="0"/>
              </a:rPr>
              <a:t>many are</a:t>
            </a:r>
            <a:endParaRPr lang="en-ZA" dirty="0">
              <a:solidFill>
                <a:srgbClr val="002060"/>
              </a:solidFill>
              <a:latin typeface="Verdana" pitchFamily="34" charset="0"/>
            </a:endParaRPr>
          </a:p>
          <a:p>
            <a:pPr marL="342900" indent="-342900">
              <a:buFont typeface="Verdana" pitchFamily="34" charset="0"/>
              <a:buAutoNum type="arabicPeriod"/>
            </a:pPr>
            <a:endParaRPr lang="en-ZA" dirty="0">
              <a:solidFill>
                <a:srgbClr val="002060"/>
              </a:solidFill>
              <a:latin typeface="Verdana" pitchFamily="34" charset="0"/>
            </a:endParaRPr>
          </a:p>
          <a:p>
            <a:pPr marL="342900" indent="-342900">
              <a:buFont typeface="Verdana" pitchFamily="34" charset="0"/>
              <a:buAutoNum type="arabicPeriod"/>
            </a:pPr>
            <a:r>
              <a:rPr lang="en-ZA" dirty="0">
                <a:solidFill>
                  <a:srgbClr val="002060"/>
                </a:solidFill>
                <a:latin typeface="Verdana" pitchFamily="34" charset="0"/>
              </a:rPr>
              <a:t>Where the industry is</a:t>
            </a:r>
          </a:p>
          <a:p>
            <a:pPr marL="342900" indent="-342900">
              <a:buFont typeface="Verdana" pitchFamily="34" charset="0"/>
              <a:buAutoNum type="arabicPeriod"/>
            </a:pPr>
            <a:endParaRPr lang="en-ZA" dirty="0">
              <a:solidFill>
                <a:srgbClr val="002060"/>
              </a:solidFill>
              <a:latin typeface="Verdana" pitchFamily="34" charset="0"/>
            </a:endParaRPr>
          </a:p>
          <a:p>
            <a:pPr marL="342900" indent="-342900">
              <a:buFont typeface="Verdana" pitchFamily="34" charset="0"/>
              <a:buAutoNum type="arabicPeriod"/>
            </a:pPr>
            <a:r>
              <a:rPr lang="en-ZA" dirty="0">
                <a:solidFill>
                  <a:srgbClr val="00B050"/>
                </a:solidFill>
                <a:latin typeface="Verdana" pitchFamily="34" charset="0"/>
              </a:rPr>
              <a:t>Where the technology can go</a:t>
            </a:r>
          </a:p>
          <a:p>
            <a:pPr marL="342900" indent="-342900">
              <a:buFont typeface="Verdana" pitchFamily="34" charset="0"/>
              <a:buAutoNum type="arabicPeriod"/>
            </a:pPr>
            <a:endParaRPr lang="en-ZA" dirty="0">
              <a:solidFill>
                <a:srgbClr val="00B050"/>
              </a:solidFill>
              <a:latin typeface="Verdana" pitchFamily="34" charset="0"/>
            </a:endParaRPr>
          </a:p>
          <a:p>
            <a:pPr marL="342900" indent="-342900">
              <a:buFont typeface="Verdana" pitchFamily="34" charset="0"/>
              <a:buAutoNum type="arabicPeriod"/>
            </a:pPr>
            <a:r>
              <a:rPr lang="en-ZA" dirty="0">
                <a:solidFill>
                  <a:srgbClr val="00B050"/>
                </a:solidFill>
                <a:latin typeface="Verdana" pitchFamily="34" charset="0"/>
              </a:rPr>
              <a:t>Where </a:t>
            </a:r>
            <a:r>
              <a:rPr lang="en-ZA" dirty="0" smtClean="0">
                <a:solidFill>
                  <a:srgbClr val="00B050"/>
                </a:solidFill>
                <a:latin typeface="Verdana" pitchFamily="34" charset="0"/>
              </a:rPr>
              <a:t>you can </a:t>
            </a:r>
            <a:r>
              <a:rPr lang="en-ZA" dirty="0">
                <a:solidFill>
                  <a:srgbClr val="00B050"/>
                </a:solidFill>
                <a:latin typeface="Verdana" pitchFamily="34" charset="0"/>
              </a:rPr>
              <a:t>go</a:t>
            </a:r>
          </a:p>
          <a:p>
            <a:pPr marL="342900" indent="-342900">
              <a:buFont typeface="Verdana" pitchFamily="34" charset="0"/>
              <a:buAutoNum type="arabicPeriod"/>
            </a:pPr>
            <a:endParaRPr lang="en-ZA" dirty="0">
              <a:solidFill>
                <a:srgbClr val="002060"/>
              </a:solidFill>
              <a:latin typeface="Verdana" pitchFamily="34" charset="0"/>
            </a:endParaRPr>
          </a:p>
          <a:p>
            <a:pPr marL="342900" indent="-342900">
              <a:buFont typeface="Verdana" pitchFamily="34" charset="0"/>
              <a:buAutoNum type="arabicPeriod"/>
            </a:pPr>
            <a:r>
              <a:rPr lang="en-ZA" dirty="0">
                <a:solidFill>
                  <a:srgbClr val="C00000"/>
                </a:solidFill>
                <a:latin typeface="Verdana" pitchFamily="34" charset="0"/>
              </a:rPr>
              <a:t>High quality design gives high quality outcomes at much lower overall lifetime operating cost</a:t>
            </a:r>
            <a:endParaRPr lang="en-US" dirty="0">
              <a:solidFill>
                <a:srgbClr val="C00000"/>
              </a:solidFill>
              <a:latin typeface="Verdana" pitchFamily="34" charset="0"/>
            </a:endParaRPr>
          </a:p>
        </p:txBody>
      </p:sp>
      <p:sp>
        <p:nvSpPr>
          <p:cNvPr id="24" name="TextBox 18"/>
          <p:cNvSpPr txBox="1">
            <a:spLocks noChangeArrowheads="1"/>
          </p:cNvSpPr>
          <p:nvPr/>
        </p:nvSpPr>
        <p:spPr bwMode="auto">
          <a:xfrm>
            <a:off x="4860032" y="5085184"/>
            <a:ext cx="500071" cy="307787"/>
          </a:xfrm>
          <a:prstGeom prst="rect">
            <a:avLst/>
          </a:prstGeom>
          <a:noFill/>
          <a:ln w="9525">
            <a:noFill/>
            <a:miter lim="800000"/>
            <a:headEnd/>
            <a:tailEnd/>
          </a:ln>
        </p:spPr>
        <p:txBody>
          <a:bodyPr>
            <a:spAutoFit/>
          </a:bodyPr>
          <a:lstStyle/>
          <a:p>
            <a:r>
              <a:rPr lang="en-ZA" sz="1400" b="1" dirty="0" smtClean="0">
                <a:solidFill>
                  <a:srgbClr val="002060"/>
                </a:solidFill>
                <a:latin typeface="Verdana" pitchFamily="34" charset="0"/>
              </a:rPr>
              <a:t>1</a:t>
            </a:r>
            <a:endParaRPr lang="en-US" sz="1400" b="1" dirty="0">
              <a:solidFill>
                <a:srgbClr val="00206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Effect transition="in" filter="fade">
                                      <p:cBhvr>
                                        <p:cTn id="11" dur="2000"/>
                                        <p:tgtEl>
                                          <p:spTgt spid="31">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fade">
                                      <p:cBhvr>
                                        <p:cTn id="15" dur="2000"/>
                                        <p:tgtEl>
                                          <p:spTgt spid="3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1">
                                            <p:txEl>
                                              <p:pRg st="4" end="4"/>
                                            </p:txEl>
                                          </p:spTgt>
                                        </p:tgtEl>
                                        <p:attrNameLst>
                                          <p:attrName>style.visibility</p:attrName>
                                        </p:attrNameLst>
                                      </p:cBhvr>
                                      <p:to>
                                        <p:strVal val="visible"/>
                                      </p:to>
                                    </p:set>
                                    <p:animEffect transition="in" filter="fade">
                                      <p:cBhvr>
                                        <p:cTn id="24" dur="2000"/>
                                        <p:tgtEl>
                                          <p:spTgt spid="31">
                                            <p:txEl>
                                              <p:pRg st="4" end="4"/>
                                            </p:txEl>
                                          </p:spTgt>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31">
                                            <p:txEl>
                                              <p:pRg st="6" end="6"/>
                                            </p:txEl>
                                          </p:spTgt>
                                        </p:tgtEl>
                                        <p:attrNameLst>
                                          <p:attrName>style.visibility</p:attrName>
                                        </p:attrNameLst>
                                      </p:cBhvr>
                                      <p:to>
                                        <p:strVal val="visible"/>
                                      </p:to>
                                    </p:set>
                                    <p:animEffect transition="in" filter="fade">
                                      <p:cBhvr>
                                        <p:cTn id="41" dur="2000"/>
                                        <p:tgtEl>
                                          <p:spTgt spid="31">
                                            <p:txEl>
                                              <p:pRg st="6" end="6"/>
                                            </p:txEl>
                                          </p:spTgt>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31">
                                            <p:txEl>
                                              <p:pRg st="8" end="8"/>
                                            </p:txEl>
                                          </p:spTgt>
                                        </p:tgtEl>
                                        <p:attrNameLst>
                                          <p:attrName>style.visibility</p:attrName>
                                        </p:attrNameLst>
                                      </p:cBhvr>
                                      <p:to>
                                        <p:strVal val="visible"/>
                                      </p:to>
                                    </p:set>
                                    <p:animEffect transition="in" filter="fade">
                                      <p:cBhvr>
                                        <p:cTn id="45" dur="2000"/>
                                        <p:tgtEl>
                                          <p:spTgt spid="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764704"/>
            <a:ext cx="9144000" cy="6093296"/>
          </a:xfrm>
          <a:prstGeom prst="rect">
            <a:avLst/>
          </a:prstGeom>
        </p:spPr>
      </p:pic>
      <p:sp>
        <p:nvSpPr>
          <p:cNvPr id="10" name="Title 1"/>
          <p:cNvSpPr txBox="1">
            <a:spLocks/>
          </p:cNvSpPr>
          <p:nvPr/>
        </p:nvSpPr>
        <p:spPr>
          <a:xfrm>
            <a:off x="357158" y="214291"/>
            <a:ext cx="6429420" cy="406397"/>
          </a:xfrm>
          <a:prstGeom prst="rect">
            <a:avLst/>
          </a:prstGeom>
        </p:spPr>
        <p:txBody>
          <a:bodyPr vert="horz" lIns="91440" tIns="45720" rIns="91440" bIns="45720" rtlCol="0" anchor="ctr">
            <a:noAutofit/>
          </a:bodyPr>
          <a:lstStyle/>
          <a:p>
            <a:r>
              <a:rPr lang="en-ZA" sz="2400" b="1" dirty="0" smtClean="0">
                <a:solidFill>
                  <a:schemeClr val="bg1"/>
                </a:solidFill>
              </a:rPr>
              <a:t>I.T. versus bridges</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African Sales Company (</a:t>
            </a:r>
            <a:r>
              <a:rPr kumimoji="0" lang="en-ZA" sz="2400" b="1" i="0" u="none" strike="noStrike" kern="1200" cap="none" spc="0" normalizeH="0" baseline="0" noProof="0" dirty="0" err="1" smtClean="0">
                <a:ln>
                  <a:noFill/>
                </a:ln>
                <a:solidFill>
                  <a:schemeClr val="bg1"/>
                </a:solidFill>
                <a:effectLst/>
                <a:uLnTx/>
                <a:uFillTx/>
                <a:latin typeface="+mj-lt"/>
                <a:ea typeface="+mj-ea"/>
                <a:cs typeface="+mj-cs"/>
              </a:rPr>
              <a:t>ASCO</a:t>
            </a:r>
            <a:r>
              <a:rPr kumimoji="0" lang="en-ZA" sz="2400" b="1" i="0" u="none" strike="noStrike" kern="1200" cap="none" spc="0" normalizeH="0" baseline="0" noProof="0" dirty="0" smtClean="0">
                <a:ln>
                  <a:noFill/>
                </a:ln>
                <a:solidFill>
                  <a:schemeClr val="bg1"/>
                </a:solidFill>
                <a:effectLst/>
                <a:uLnTx/>
                <a:uFillTx/>
                <a:latin typeface="+mj-lt"/>
                <a:ea typeface="+mj-ea"/>
                <a:cs typeface="+mj-cs"/>
              </a:rPr>
              <a:t>)</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5078313"/>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Distributing and marketing fragrances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Service excellence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Supplies major retailers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Represents major European fragrance manufacturers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Receipt in bulk, issue in singles to tight delivery windows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40% of turnover between October and mid-December</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Strong relationships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Brand managers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Ageing system and ageing developer – “</a:t>
            </a:r>
            <a:r>
              <a:rPr lang="en-ZA" i="1" dirty="0" smtClean="0">
                <a:solidFill>
                  <a:schemeClr val="tx2"/>
                </a:solidFill>
              </a:rPr>
              <a:t>we had no option but to change</a:t>
            </a:r>
            <a:r>
              <a:rPr lang="en-ZA" dirty="0" smtClean="0">
                <a:solidFill>
                  <a:schemeClr val="tx2"/>
                </a:solidFill>
              </a:rPr>
              <a:t>”</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2000"/>
                                        <p:tgtEl>
                                          <p:spTgt spid="5">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2000"/>
                                        <p:tgtEl>
                                          <p:spTgt spid="5">
                                            <p:txEl>
                                              <p:pRg st="12" end="12"/>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2000"/>
                                        <p:tgtEl>
                                          <p:spTgt spid="5">
                                            <p:txEl>
                                              <p:pRg st="14" end="14"/>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20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The </a:t>
            </a:r>
            <a:r>
              <a:rPr kumimoji="0" lang="en-ZA" sz="2400" b="1" i="0" u="none" strike="noStrike" kern="1200" cap="none" spc="0" normalizeH="0" baseline="0" noProof="0" dirty="0" err="1" smtClean="0">
                <a:ln>
                  <a:noFill/>
                </a:ln>
                <a:solidFill>
                  <a:schemeClr val="bg1"/>
                </a:solidFill>
                <a:effectLst/>
                <a:uLnTx/>
                <a:uFillTx/>
                <a:latin typeface="+mj-lt"/>
                <a:ea typeface="+mj-ea"/>
                <a:cs typeface="+mj-cs"/>
              </a:rPr>
              <a:t>ASCO</a:t>
            </a:r>
            <a:r>
              <a:rPr kumimoji="0" lang="en-ZA" sz="2400" b="1" i="0" u="none" strike="noStrike" kern="1200" cap="none" spc="0" normalizeH="0" baseline="0" noProof="0" dirty="0" smtClean="0">
                <a:ln>
                  <a:noFill/>
                </a:ln>
                <a:solidFill>
                  <a:schemeClr val="bg1"/>
                </a:solidFill>
                <a:effectLst/>
                <a:uLnTx/>
                <a:uFillTx/>
                <a:latin typeface="+mj-lt"/>
                <a:ea typeface="+mj-ea"/>
                <a:cs typeface="+mj-cs"/>
              </a:rPr>
              <a:t> </a:t>
            </a:r>
            <a:r>
              <a:rPr kumimoji="0" lang="en-ZA" sz="2400" b="1" i="0" u="none" strike="noStrike" kern="1200" cap="none" spc="0" normalizeH="0" baseline="0" noProof="0" dirty="0" err="1" smtClean="0">
                <a:ln>
                  <a:noFill/>
                </a:ln>
                <a:solidFill>
                  <a:schemeClr val="bg1"/>
                </a:solidFill>
                <a:effectLst/>
                <a:uLnTx/>
                <a:uFillTx/>
                <a:latin typeface="+mj-lt"/>
                <a:ea typeface="+mj-ea"/>
                <a:cs typeface="+mj-cs"/>
              </a:rPr>
              <a:t>ERP</a:t>
            </a:r>
            <a:r>
              <a:rPr kumimoji="0" lang="en-ZA" sz="2400" b="1" i="0" u="none" strike="noStrike" kern="1200" cap="none" spc="0" normalizeH="0" baseline="0" noProof="0" dirty="0" smtClean="0">
                <a:ln>
                  <a:noFill/>
                </a:ln>
                <a:solidFill>
                  <a:schemeClr val="bg1"/>
                </a:solidFill>
                <a:effectLst/>
                <a:uLnTx/>
                <a:uFillTx/>
                <a:latin typeface="+mj-lt"/>
                <a:ea typeface="+mj-ea"/>
                <a:cs typeface="+mj-cs"/>
              </a:rPr>
              <a:t> Project</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4801314"/>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Between </a:t>
            </a:r>
            <a:r>
              <a:rPr lang="en-ZA" dirty="0" err="1" smtClean="0">
                <a:solidFill>
                  <a:schemeClr val="tx2"/>
                </a:solidFill>
              </a:rPr>
              <a:t>Syspro</a:t>
            </a:r>
            <a:r>
              <a:rPr lang="en-ZA" dirty="0" smtClean="0">
                <a:solidFill>
                  <a:schemeClr val="tx2"/>
                </a:solidFill>
              </a:rPr>
              <a:t> and SAP Business One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Opted for </a:t>
            </a:r>
            <a:r>
              <a:rPr lang="en-ZA" dirty="0" err="1" smtClean="0">
                <a:solidFill>
                  <a:schemeClr val="tx2"/>
                </a:solidFill>
              </a:rPr>
              <a:t>Syspro</a:t>
            </a:r>
            <a:endParaRPr lang="en-ZA" dirty="0" smtClean="0">
              <a:solidFill>
                <a:schemeClr val="tx2"/>
              </a:solidFill>
            </a:endParaRP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Third party Warehouse Management System bolt on</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err="1" smtClean="0">
                <a:solidFill>
                  <a:schemeClr val="tx2"/>
                </a:solidFill>
              </a:rPr>
              <a:t>WMS</a:t>
            </a:r>
            <a:r>
              <a:rPr lang="en-ZA" dirty="0" smtClean="0">
                <a:solidFill>
                  <a:schemeClr val="tx2"/>
                </a:solidFill>
              </a:rPr>
              <a:t> been replaced recently</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Implementation commenced January 2007</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Stalled</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James Robertson brought in in October 2007 to do Pulse Measurement and then took on role of Project Leader to bring to live operation end of March 2008</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Some major benefits and some costly and traumatic failures</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2000"/>
                                        <p:tgtEl>
                                          <p:spTgt spid="5">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2000"/>
                                        <p:tgtEl>
                                          <p:spTgt spid="5">
                                            <p:txEl>
                                              <p:pRg st="12" end="12"/>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2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The </a:t>
            </a:r>
            <a:r>
              <a:rPr kumimoji="0" lang="en-ZA" sz="2400" b="1" i="0" u="none" strike="noStrike" kern="1200" cap="none" spc="0" normalizeH="0" baseline="0" noProof="0" dirty="0" err="1" smtClean="0">
                <a:ln>
                  <a:noFill/>
                </a:ln>
                <a:solidFill>
                  <a:schemeClr val="bg1"/>
                </a:solidFill>
                <a:effectLst/>
                <a:uLnTx/>
                <a:uFillTx/>
                <a:latin typeface="+mj-lt"/>
                <a:ea typeface="+mj-ea"/>
                <a:cs typeface="+mj-cs"/>
              </a:rPr>
              <a:t>ASCO</a:t>
            </a:r>
            <a:r>
              <a:rPr kumimoji="0" lang="en-ZA" sz="2400" b="1" i="0" u="none" strike="noStrike" kern="1200" cap="none" spc="0" normalizeH="0" baseline="0" noProof="0" dirty="0" smtClean="0">
                <a:ln>
                  <a:noFill/>
                </a:ln>
                <a:solidFill>
                  <a:schemeClr val="bg1"/>
                </a:solidFill>
                <a:effectLst/>
                <a:uLnTx/>
                <a:uFillTx/>
                <a:latin typeface="+mj-lt"/>
                <a:ea typeface="+mj-ea"/>
                <a:cs typeface="+mj-cs"/>
              </a:rPr>
              <a:t> </a:t>
            </a:r>
            <a:r>
              <a:rPr kumimoji="0" lang="en-ZA" sz="2400" b="1" i="0" u="none" strike="noStrike" kern="1200" cap="none" spc="0" normalizeH="0" baseline="0" noProof="0" dirty="0" err="1" smtClean="0">
                <a:ln>
                  <a:noFill/>
                </a:ln>
                <a:solidFill>
                  <a:schemeClr val="bg1"/>
                </a:solidFill>
                <a:effectLst/>
                <a:uLnTx/>
                <a:uFillTx/>
                <a:latin typeface="+mj-lt"/>
                <a:ea typeface="+mj-ea"/>
                <a:cs typeface="+mj-cs"/>
              </a:rPr>
              <a:t>ERP</a:t>
            </a:r>
            <a:r>
              <a:rPr kumimoji="0" lang="en-ZA" sz="2400" b="1" i="0" u="none" strike="noStrike" kern="1200" cap="none" spc="0" normalizeH="0" baseline="0" noProof="0" dirty="0" smtClean="0">
                <a:ln>
                  <a:noFill/>
                </a:ln>
                <a:solidFill>
                  <a:schemeClr val="bg1"/>
                </a:solidFill>
                <a:effectLst/>
                <a:uLnTx/>
                <a:uFillTx/>
                <a:latin typeface="+mj-lt"/>
                <a:ea typeface="+mj-ea"/>
                <a:cs typeface="+mj-cs"/>
              </a:rPr>
              <a:t> Project</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5078313"/>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Strong engineering focus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Rigour</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Laboratory testing but NOT all elements were tested due to time and budget constraints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Precision strategic configuration (data engineering)</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Considerable emphasis on modelling the brand hierarchy in the Product Class and other attribute tables as well as the Chart of Accounts</a:t>
            </a:r>
          </a:p>
          <a:p>
            <a:pPr marL="342900" indent="-342900">
              <a:buClr>
                <a:schemeClr val="tx2"/>
              </a:buClr>
              <a:buFont typeface="+mj-lt"/>
              <a:buAutoNum type="arabicPeriod"/>
            </a:pPr>
            <a:endParaRPr lang="en-ZA" dirty="0" smtClean="0">
              <a:solidFill>
                <a:schemeClr val="tx2"/>
              </a:solidFill>
            </a:endParaRPr>
          </a:p>
          <a:p>
            <a:r>
              <a:rPr lang="en-ZA" dirty="0" smtClean="0">
                <a:solidFill>
                  <a:schemeClr val="tx2"/>
                </a:solidFill>
              </a:rPr>
              <a:t>Robert sums up the project as follows </a:t>
            </a:r>
            <a:r>
              <a:rPr lang="en-US" dirty="0" smtClean="0"/>
              <a:t>“</a:t>
            </a:r>
            <a:r>
              <a:rPr lang="en-US" i="1" dirty="0" smtClean="0"/>
              <a:t>the project required interesting logic, it was a compelling project, there was much to learn, and in time we will look back and say ‘it was a worthwhile experience, despite the stressful additional work load imposed under frustrating time deadlines’”</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Greatest benefits</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4247317"/>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Downturn in the economy masked flaws and benefits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Major benefit was modelling of full “</a:t>
            </a:r>
            <a:r>
              <a:rPr lang="en-ZA" i="1" dirty="0" smtClean="0">
                <a:solidFill>
                  <a:schemeClr val="tx2"/>
                </a:solidFill>
              </a:rPr>
              <a:t>Advertising and Promotions”</a:t>
            </a:r>
            <a:r>
              <a:rPr lang="en-ZA" dirty="0" smtClean="0">
                <a:solidFill>
                  <a:schemeClr val="tx2"/>
                </a:solidFill>
              </a:rPr>
              <a:t> budget across numerous brand lines and expense headings using </a:t>
            </a:r>
            <a:r>
              <a:rPr lang="en-ZA" dirty="0" err="1" smtClean="0">
                <a:solidFill>
                  <a:schemeClr val="tx2"/>
                </a:solidFill>
              </a:rPr>
              <a:t>Syspro’s</a:t>
            </a:r>
            <a:r>
              <a:rPr lang="en-ZA" dirty="0" smtClean="0">
                <a:solidFill>
                  <a:schemeClr val="tx2"/>
                </a:solidFill>
              </a:rPr>
              <a:t> “</a:t>
            </a:r>
            <a:r>
              <a:rPr lang="en-ZA" i="1" dirty="0" smtClean="0">
                <a:solidFill>
                  <a:schemeClr val="tx2"/>
                </a:solidFill>
              </a:rPr>
              <a:t>Projects and Contracts</a:t>
            </a:r>
            <a:r>
              <a:rPr lang="en-ZA" dirty="0" smtClean="0">
                <a:solidFill>
                  <a:schemeClr val="tx2"/>
                </a:solidFill>
              </a:rPr>
              <a:t>” module accompanied by limited custom development</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Accomplished through highly structured Product Class brand hierarchy taxonomy and a number of other custom taxonomies.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Brand costs are captured seamlessly from various sources.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An innovative use of the Projects and Contracts module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Also highly structured capture of product data</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1285852" y="908720"/>
            <a:ext cx="6534150" cy="6058804"/>
          </a:xfrm>
          <a:prstGeom prst="rect">
            <a:avLst/>
          </a:prstGeom>
          <a:noFill/>
          <a:ln w="9525">
            <a:noFill/>
            <a:miter lim="800000"/>
            <a:headEnd/>
            <a:tailEnd/>
          </a:ln>
        </p:spPr>
      </p:pic>
      <p:sp>
        <p:nvSpPr>
          <p:cNvPr id="40962" name="Title 1"/>
          <p:cNvSpPr txBox="1">
            <a:spLocks/>
          </p:cNvSpPr>
          <p:nvPr/>
        </p:nvSpPr>
        <p:spPr bwMode="auto">
          <a:xfrm>
            <a:off x="395537" y="0"/>
            <a:ext cx="5616624" cy="785812"/>
          </a:xfrm>
          <a:prstGeom prst="rect">
            <a:avLst/>
          </a:prstGeom>
          <a:noFill/>
          <a:ln w="9525">
            <a:noFill/>
            <a:miter lim="800000"/>
            <a:headEnd/>
            <a:tailEnd/>
          </a:ln>
        </p:spPr>
        <p:txBody>
          <a:bodyPr anchor="ctr"/>
          <a:lstStyle/>
          <a:p>
            <a:r>
              <a:rPr lang="en-ZA" sz="2400" b="1" dirty="0" smtClean="0">
                <a:solidFill>
                  <a:schemeClr val="bg1"/>
                </a:solidFill>
                <a:latin typeface="Verdana" pitchFamily="34" charset="0"/>
              </a:rPr>
              <a:t>Custom data entry screen with custom taxonomies</a:t>
            </a:r>
            <a:endParaRPr lang="en-ZA" sz="2400" b="1" dirty="0">
              <a:solidFill>
                <a:schemeClr val="bg1"/>
              </a:solidFill>
              <a:latin typeface="Verdana" pitchFamily="34" charset="0"/>
            </a:endParaRPr>
          </a:p>
        </p:txBody>
      </p:sp>
      <p:sp>
        <p:nvSpPr>
          <p:cNvPr id="6" name="Oval 5"/>
          <p:cNvSpPr/>
          <p:nvPr/>
        </p:nvSpPr>
        <p:spPr>
          <a:xfrm>
            <a:off x="3214678" y="3645024"/>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28728" y="6237312"/>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357290" y="836712"/>
            <a:ext cx="6534150" cy="5949874"/>
          </a:xfrm>
          <a:prstGeom prst="rect">
            <a:avLst/>
          </a:prstGeom>
          <a:noFill/>
          <a:ln w="9525">
            <a:noFill/>
            <a:miter lim="800000"/>
            <a:headEnd/>
            <a:tailEnd/>
          </a:ln>
        </p:spPr>
      </p:pic>
      <p:sp>
        <p:nvSpPr>
          <p:cNvPr id="6" name="Oval 5"/>
          <p:cNvSpPr/>
          <p:nvPr/>
        </p:nvSpPr>
        <p:spPr>
          <a:xfrm>
            <a:off x="3563888" y="4581128"/>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28728" y="1809782"/>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00166" y="5446364"/>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251521" y="-27384"/>
            <a:ext cx="5904656" cy="785812"/>
          </a:xfrm>
          <a:prstGeom prst="rect">
            <a:avLst/>
          </a:prstGeom>
          <a:noFill/>
          <a:ln w="9525">
            <a:noFill/>
            <a:miter lim="800000"/>
            <a:headEnd/>
            <a:tailEnd/>
          </a:ln>
        </p:spPr>
        <p:txBody>
          <a:bodyPr anchor="ctr"/>
          <a:lstStyle/>
          <a:p>
            <a:r>
              <a:rPr lang="en-ZA" sz="2000" b="1" dirty="0" smtClean="0">
                <a:solidFill>
                  <a:schemeClr val="bg1"/>
                </a:solidFill>
                <a:latin typeface="Verdana" pitchFamily="34" charset="0"/>
              </a:rPr>
              <a:t>Custom code maintenance development for client specific taxonomy</a:t>
            </a:r>
            <a:endParaRPr lang="en-ZA" sz="2000" b="1" dirty="0">
              <a:solidFill>
                <a:schemeClr val="bg1"/>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107504" y="0"/>
            <a:ext cx="6336703" cy="785812"/>
          </a:xfrm>
          <a:prstGeom prst="rect">
            <a:avLst/>
          </a:prstGeom>
          <a:noFill/>
          <a:ln w="9525">
            <a:noFill/>
            <a:miter lim="800000"/>
            <a:headEnd/>
            <a:tailEnd/>
          </a:ln>
        </p:spPr>
        <p:txBody>
          <a:bodyPr anchor="ctr"/>
          <a:lstStyle/>
          <a:p>
            <a:r>
              <a:rPr lang="en-ZA" sz="2400" b="1" dirty="0" smtClean="0">
                <a:solidFill>
                  <a:schemeClr val="bg1"/>
                </a:solidFill>
                <a:latin typeface="Verdana" pitchFamily="34" charset="0"/>
              </a:rPr>
              <a:t>Matching codes in unrelated modules provide logical integration</a:t>
            </a:r>
          </a:p>
        </p:txBody>
      </p:sp>
      <p:pic>
        <p:nvPicPr>
          <p:cNvPr id="22531" name="Picture 3"/>
          <p:cNvPicPr>
            <a:picLocks noChangeAspect="1" noChangeArrowheads="1"/>
          </p:cNvPicPr>
          <p:nvPr/>
        </p:nvPicPr>
        <p:blipFill>
          <a:blip r:embed="rId3" cstate="print"/>
          <a:srcRect/>
          <a:stretch>
            <a:fillRect/>
          </a:stretch>
        </p:blipFill>
        <p:spPr bwMode="auto">
          <a:xfrm>
            <a:off x="0" y="1357298"/>
            <a:ext cx="2857500" cy="5314950"/>
          </a:xfrm>
          <a:prstGeom prst="rect">
            <a:avLst/>
          </a:prstGeom>
          <a:noFill/>
          <a:ln w="9525">
            <a:noFill/>
            <a:miter lim="800000"/>
            <a:headEnd/>
            <a:tailEnd/>
          </a:ln>
        </p:spPr>
      </p:pic>
      <p:sp>
        <p:nvSpPr>
          <p:cNvPr id="7" name="Oval 6"/>
          <p:cNvSpPr/>
          <p:nvPr/>
        </p:nvSpPr>
        <p:spPr>
          <a:xfrm>
            <a:off x="714348" y="3429000"/>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4000496" y="1142984"/>
            <a:ext cx="2928958" cy="2000264"/>
          </a:xfrm>
          <a:prstGeom prst="rect">
            <a:avLst/>
          </a:prstGeom>
          <a:noFill/>
          <a:ln w="9525">
            <a:noFill/>
            <a:miter lim="800000"/>
            <a:headEnd/>
            <a:tailEnd/>
          </a:ln>
        </p:spPr>
        <p:txBody>
          <a:bodyPr anchor="ctr"/>
          <a:lstStyle/>
          <a:p>
            <a:r>
              <a:rPr lang="en-ZA" sz="2000" dirty="0" smtClean="0">
                <a:solidFill>
                  <a:schemeClr val="tx2"/>
                </a:solidFill>
                <a:latin typeface="Verdana" pitchFamily="34" charset="0"/>
              </a:rPr>
              <a:t>Getting the software to do what it supposedly cannot do</a:t>
            </a:r>
            <a:endParaRPr lang="en-ZA" sz="2000"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2000"/>
                                        <p:tgtEl>
                                          <p:spTgt spid="225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23528" y="0"/>
            <a:ext cx="7000875" cy="785812"/>
          </a:xfrm>
          <a:prstGeom prst="rect">
            <a:avLst/>
          </a:prstGeom>
          <a:noFill/>
          <a:ln w="9525">
            <a:noFill/>
            <a:miter lim="800000"/>
            <a:headEnd/>
            <a:tailEnd/>
          </a:ln>
        </p:spPr>
        <p:txBody>
          <a:bodyPr anchor="ctr"/>
          <a:lstStyle/>
          <a:p>
            <a:r>
              <a:rPr lang="en-ZA" sz="2400" b="1" dirty="0" smtClean="0">
                <a:solidFill>
                  <a:schemeClr val="bg1"/>
                </a:solidFill>
                <a:latin typeface="Verdana" pitchFamily="34" charset="0"/>
              </a:rPr>
              <a:t>Uniform integration pattern</a:t>
            </a:r>
            <a:endParaRPr lang="en-ZA" sz="2400" b="1" dirty="0">
              <a:solidFill>
                <a:schemeClr val="bg1"/>
              </a:solidFill>
              <a:latin typeface="Verdana" pitchFamily="34" charset="0"/>
            </a:endParaRPr>
          </a:p>
        </p:txBody>
      </p:sp>
      <p:pic>
        <p:nvPicPr>
          <p:cNvPr id="18435" name="Picture 3" descr="image001"/>
          <p:cNvPicPr>
            <a:picLocks noChangeAspect="1" noChangeArrowheads="1"/>
          </p:cNvPicPr>
          <p:nvPr/>
        </p:nvPicPr>
        <p:blipFill>
          <a:blip r:embed="rId3" cstate="print"/>
          <a:srcRect/>
          <a:stretch>
            <a:fillRect/>
          </a:stretch>
        </p:blipFill>
        <p:spPr bwMode="auto">
          <a:xfrm>
            <a:off x="0" y="1500174"/>
            <a:ext cx="11163300" cy="384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Expensive lessons</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196752"/>
            <a:ext cx="8143932" cy="5909310"/>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Failing to rigorously test the third party Warehouse Management System in a laboratory environment – fell over in a nearly catastrophic fashion after we went live and subsequently a problem with short shipments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Failing to rigorously test the third party Electronic Data Interchange module – also fell over in a nearly catastrophic fashion after go live</a:t>
            </a:r>
          </a:p>
          <a:p>
            <a:pPr marL="342900" indent="-342900">
              <a:buClr>
                <a:schemeClr val="tx2"/>
              </a:buClr>
              <a:buFont typeface="+mj-lt"/>
              <a:buAutoNum type="arabicPeriod"/>
            </a:pPr>
            <a:endParaRPr lang="en-ZA" dirty="0" smtClean="0">
              <a:solidFill>
                <a:schemeClr val="tx2"/>
              </a:solidFill>
            </a:endParaRPr>
          </a:p>
          <a:p>
            <a:pPr marL="800100" lvl="1" indent="-342900">
              <a:buClr>
                <a:schemeClr val="tx2"/>
              </a:buClr>
              <a:buFont typeface="+mj-lt"/>
              <a:buAutoNum type="arabicPeriod"/>
            </a:pPr>
            <a:r>
              <a:rPr lang="en-ZA" dirty="0" smtClean="0">
                <a:solidFill>
                  <a:schemeClr val="tx2"/>
                </a:solidFill>
              </a:rPr>
              <a:t>Two retailers took three months to get working correctly</a:t>
            </a:r>
          </a:p>
          <a:p>
            <a:pPr marL="800100" lvl="1" indent="-342900">
              <a:buClr>
                <a:schemeClr val="tx2"/>
              </a:buClr>
              <a:buFont typeface="+mj-lt"/>
              <a:buAutoNum type="arabicPeriod"/>
            </a:pPr>
            <a:endParaRPr lang="en-ZA" dirty="0" smtClean="0">
              <a:solidFill>
                <a:schemeClr val="tx2"/>
              </a:solidFill>
            </a:endParaRPr>
          </a:p>
          <a:p>
            <a:pPr marL="800100" lvl="1" indent="-342900">
              <a:buClr>
                <a:schemeClr val="tx2"/>
              </a:buClr>
              <a:buFont typeface="+mj-lt"/>
              <a:buAutoNum type="arabicPeriod"/>
            </a:pPr>
            <a:r>
              <a:rPr lang="en-ZA" dirty="0" smtClean="0">
                <a:solidFill>
                  <a:schemeClr val="tx2"/>
                </a:solidFill>
              </a:rPr>
              <a:t>In one case retailer was unable to receipt goods</a:t>
            </a:r>
          </a:p>
          <a:p>
            <a:pPr marL="800100" lvl="1" indent="-342900">
              <a:buClr>
                <a:schemeClr val="tx2"/>
              </a:buClr>
              <a:buFont typeface="+mj-lt"/>
              <a:buAutoNum type="arabicPeriod"/>
            </a:pPr>
            <a:endParaRPr lang="en-ZA" dirty="0" smtClean="0">
              <a:solidFill>
                <a:schemeClr val="tx2"/>
              </a:solidFill>
            </a:endParaRPr>
          </a:p>
          <a:p>
            <a:pPr marL="800100" lvl="1" indent="-342900">
              <a:buClr>
                <a:schemeClr val="tx2"/>
              </a:buClr>
              <a:buFont typeface="+mj-lt"/>
              <a:buAutoNum type="arabicPeriod"/>
            </a:pPr>
            <a:r>
              <a:rPr lang="en-ZA" dirty="0" smtClean="0">
                <a:solidFill>
                  <a:schemeClr val="tx2"/>
                </a:solidFill>
              </a:rPr>
              <a:t>Largest retailer payments were rejected for ninety days</a:t>
            </a:r>
          </a:p>
          <a:p>
            <a:endParaRPr lang="en-ZA" dirty="0" smtClean="0">
              <a:solidFill>
                <a:schemeClr val="tx2"/>
              </a:solidFill>
            </a:endParaRPr>
          </a:p>
          <a:p>
            <a:r>
              <a:rPr lang="en-US" dirty="0" smtClean="0"/>
              <a:t>Robert says “</a:t>
            </a:r>
            <a:r>
              <a:rPr lang="en-US" i="1" dirty="0" smtClean="0"/>
              <a:t>In our business, if you cannot transact electronically with your customers you do not have a business and we were close to this for several weeks. Rigorous testing would have prevented this entirely.”</a:t>
            </a:r>
            <a:endParaRPr lang="en-ZA" dirty="0" smtClean="0">
              <a:solidFill>
                <a:schemeClr val="tx2"/>
              </a:solidFill>
            </a:endParaRPr>
          </a:p>
          <a:p>
            <a:pPr marL="800100" lvl="1" indent="-342900">
              <a:buClr>
                <a:schemeClr val="tx2"/>
              </a:buClr>
              <a:buFont typeface="+mj-lt"/>
              <a:buAutoNum type="arabicPeriod"/>
            </a:pPr>
            <a:endParaRPr lang="en-ZA" dirty="0" smtClean="0">
              <a:solidFill>
                <a:schemeClr val="tx2"/>
              </a:solidFill>
            </a:endParaRPr>
          </a:p>
          <a:p>
            <a:pPr marL="800100" lvl="1" indent="-342900">
              <a:buClr>
                <a:schemeClr val="tx2"/>
              </a:buClr>
              <a:buFont typeface="+mj-lt"/>
              <a:buAutoNum type="arabicPeriod"/>
            </a:pP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Expensive lessons</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124744"/>
            <a:ext cx="81439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Core </a:t>
            </a:r>
            <a:r>
              <a:rPr lang="en-US" dirty="0" err="1" smtClean="0">
                <a:solidFill>
                  <a:schemeClr val="tx2"/>
                </a:solidFill>
              </a:rPr>
              <a:t>Syspro</a:t>
            </a:r>
            <a:r>
              <a:rPr lang="en-US" dirty="0" smtClean="0">
                <a:solidFill>
                  <a:schemeClr val="tx2"/>
                </a:solidFill>
              </a:rPr>
              <a:t> installation set up a laboratory and simulated most aspects of operations before go-live.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Now know the testing was not as rigorous as it should have been</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The downturn in the economy masked the short shipments but “</a:t>
            </a:r>
            <a:r>
              <a:rPr lang="en-ZA" i="1" dirty="0" smtClean="0">
                <a:solidFill>
                  <a:schemeClr val="tx2"/>
                </a:solidFill>
              </a:rPr>
              <a:t>if the economy had been booming the software errors could have crippled us”</a:t>
            </a:r>
          </a:p>
          <a:p>
            <a:pPr marL="342900" indent="-342900">
              <a:buClr>
                <a:schemeClr val="tx2"/>
              </a:buClr>
              <a:buFont typeface="+mj-lt"/>
              <a:buAutoNum type="arabicPeriod"/>
            </a:pPr>
            <a:endParaRPr lang="en-ZA" i="1" dirty="0" smtClean="0">
              <a:solidFill>
                <a:schemeClr val="tx2"/>
              </a:solidFill>
            </a:endParaRPr>
          </a:p>
          <a:p>
            <a:pPr marL="342900" indent="-342900">
              <a:buClr>
                <a:schemeClr val="tx2"/>
              </a:buClr>
              <a:buFont typeface="+mj-lt"/>
              <a:buAutoNum type="arabicPeriod"/>
            </a:pPr>
            <a:r>
              <a:rPr lang="en-ZA" dirty="0" smtClean="0">
                <a:solidFill>
                  <a:schemeClr val="tx2"/>
                </a:solidFill>
              </a:rPr>
              <a:t>We did not test rigorously because of time and budget constraints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Also economized on time implementing the General Ledger Chart of Accounts and particularly on the GL integration with the result that financials were not reliable, there was difficulty auditing and  in obtaining reliable financial reports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Robert – the biggest mistake was a lack of rigour -- </a:t>
            </a:r>
            <a:r>
              <a:rPr lang="en-US" dirty="0" smtClean="0"/>
              <a:t>“</a:t>
            </a:r>
            <a:r>
              <a:rPr lang="en-US" i="1" dirty="0" smtClean="0"/>
              <a:t>everything you pass up you WILL regret”.</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dige Collapse 06 Cropped.jpg"/>
          <p:cNvPicPr>
            <a:picLocks noChangeAspect="1"/>
          </p:cNvPicPr>
          <p:nvPr/>
        </p:nvPicPr>
        <p:blipFill>
          <a:blip r:embed="rId3" cstate="print"/>
          <a:stretch>
            <a:fillRect/>
          </a:stretch>
        </p:blipFill>
        <p:spPr>
          <a:xfrm>
            <a:off x="0" y="764704"/>
            <a:ext cx="9144000" cy="6093296"/>
          </a:xfrm>
          <a:prstGeom prst="rect">
            <a:avLst/>
          </a:prstGeom>
        </p:spPr>
      </p:pic>
      <p:sp>
        <p:nvSpPr>
          <p:cNvPr id="6" name="Title 1"/>
          <p:cNvSpPr txBox="1">
            <a:spLocks/>
          </p:cNvSpPr>
          <p:nvPr/>
        </p:nvSpPr>
        <p:spPr>
          <a:xfrm>
            <a:off x="35496" y="0"/>
            <a:ext cx="6429420" cy="785817"/>
          </a:xfrm>
          <a:prstGeom prst="rect">
            <a:avLst/>
          </a:prstGeom>
        </p:spPr>
        <p:txBody>
          <a:bodyPr vert="horz" lIns="91440" tIns="45720" rIns="91440" bIns="45720" rtlCol="0" anchor="ctr">
            <a:noAutofit/>
          </a:bodyPr>
          <a:lstStyle/>
          <a:p>
            <a:r>
              <a:rPr lang="en-ZA" sz="2400" b="1" dirty="0" smtClean="0">
                <a:solidFill>
                  <a:schemeClr val="bg1"/>
                </a:solidFill>
              </a:rPr>
              <a:t>Engineers do NOT design bridges to stand up  </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95536" y="0"/>
            <a:ext cx="7000875" cy="785812"/>
          </a:xfrm>
          <a:prstGeom prst="rect">
            <a:avLst/>
          </a:prstGeom>
          <a:noFill/>
          <a:ln w="9525">
            <a:noFill/>
            <a:miter lim="800000"/>
            <a:headEnd/>
            <a:tailEnd/>
          </a:ln>
        </p:spPr>
        <p:txBody>
          <a:bodyPr anchor="ctr"/>
          <a:lstStyle/>
          <a:p>
            <a:r>
              <a:rPr lang="en-ZA" sz="2400" b="1" dirty="0" smtClean="0">
                <a:solidFill>
                  <a:schemeClr val="bg1"/>
                </a:solidFill>
                <a:latin typeface="Verdana" pitchFamily="34" charset="0"/>
              </a:rPr>
              <a:t>GL integration problems</a:t>
            </a:r>
            <a:endParaRPr lang="en-ZA" sz="2400" b="1" dirty="0">
              <a:solidFill>
                <a:schemeClr val="bg1"/>
              </a:solidFill>
              <a:latin typeface="Verdana" pitchFamily="34" charset="0"/>
            </a:endParaRPr>
          </a:p>
        </p:txBody>
      </p:sp>
      <p:pic>
        <p:nvPicPr>
          <p:cNvPr id="23554" name="Picture 2"/>
          <p:cNvPicPr>
            <a:picLocks noChangeAspect="1" noChangeArrowheads="1"/>
          </p:cNvPicPr>
          <p:nvPr/>
        </p:nvPicPr>
        <p:blipFill>
          <a:blip r:embed="rId3" cstate="print"/>
          <a:srcRect/>
          <a:stretch>
            <a:fillRect/>
          </a:stretch>
        </p:blipFill>
        <p:spPr bwMode="auto">
          <a:xfrm>
            <a:off x="1285852" y="1285860"/>
            <a:ext cx="6638925" cy="5133975"/>
          </a:xfrm>
          <a:prstGeom prst="rect">
            <a:avLst/>
          </a:prstGeom>
          <a:noFill/>
          <a:ln w="9525">
            <a:noFill/>
            <a:miter lim="800000"/>
            <a:headEnd/>
            <a:tailEnd/>
          </a:ln>
        </p:spPr>
      </p:pic>
      <p:sp>
        <p:nvSpPr>
          <p:cNvPr id="5" name="Oval 4"/>
          <p:cNvSpPr/>
          <p:nvPr/>
        </p:nvSpPr>
        <p:spPr>
          <a:xfrm>
            <a:off x="6143636" y="2857496"/>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Things we did right – client view</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6125334"/>
          </a:xfrm>
          <a:prstGeom prst="rect">
            <a:avLst/>
          </a:prstGeom>
          <a:noFill/>
        </p:spPr>
        <p:txBody>
          <a:bodyPr wrap="square" rtlCol="0">
            <a:spAutoFit/>
          </a:bodyPr>
          <a:lstStyle/>
          <a:p>
            <a:pPr marL="342900" indent="-342900">
              <a:buFont typeface="+mj-lt"/>
              <a:buAutoNum type="arabicPeriod"/>
            </a:pPr>
            <a:r>
              <a:rPr lang="en-US" i="1" dirty="0" smtClean="0">
                <a:solidFill>
                  <a:srgbClr val="002060"/>
                </a:solidFill>
              </a:rPr>
              <a:t>“The Highly structured product taxonomy product class linking to Projects and Contracts for Advertising and Promotion has given us a powerful strategic resource for conducting our brand management activities and has put us in position to give excellent financial reporting to our suppliers.”</a:t>
            </a:r>
          </a:p>
          <a:p>
            <a:pPr marL="342900" indent="-342900">
              <a:buFont typeface="+mj-lt"/>
              <a:buAutoNum type="arabicPeriod"/>
            </a:pPr>
            <a:endParaRPr lang="en-ZA" i="1" dirty="0" smtClean="0">
              <a:solidFill>
                <a:srgbClr val="002060"/>
              </a:solidFill>
            </a:endParaRPr>
          </a:p>
          <a:p>
            <a:pPr marL="342900" indent="-342900">
              <a:buFont typeface="+mj-lt"/>
              <a:buAutoNum type="arabicPeriod"/>
            </a:pPr>
            <a:r>
              <a:rPr lang="en-US" i="1" dirty="0" smtClean="0"/>
              <a:t>“</a:t>
            </a:r>
            <a:r>
              <a:rPr lang="en-US" i="1" dirty="0" err="1" smtClean="0"/>
              <a:t>Rigour</a:t>
            </a:r>
            <a:r>
              <a:rPr lang="en-US" i="1" dirty="0" smtClean="0"/>
              <a:t> in most of our classifications (taxonomies) has given us exceptional flexibility and ease of analysis and reporting in many areas. Areas where we did not apply this </a:t>
            </a:r>
            <a:r>
              <a:rPr lang="en-US" i="1" dirty="0" err="1" smtClean="0"/>
              <a:t>rigour</a:t>
            </a:r>
            <a:r>
              <a:rPr lang="en-US" i="1" dirty="0" smtClean="0"/>
              <a:t>, such as in debtors, are now a source of regret.”</a:t>
            </a:r>
          </a:p>
          <a:p>
            <a:pPr marL="342900" indent="-342900">
              <a:buFont typeface="+mj-lt"/>
              <a:buAutoNum type="arabicPeriod"/>
            </a:pPr>
            <a:endParaRPr lang="en-US" i="1" dirty="0" smtClean="0"/>
          </a:p>
          <a:p>
            <a:pPr marL="342900" indent="-342900">
              <a:buFont typeface="+mj-lt"/>
              <a:buAutoNum type="arabicPeriod"/>
            </a:pPr>
            <a:r>
              <a:rPr lang="en-US" i="1" dirty="0" smtClean="0"/>
              <a:t>“Small things like </a:t>
            </a:r>
            <a:r>
              <a:rPr lang="en-US" i="1" dirty="0" err="1" smtClean="0"/>
              <a:t>rigour</a:t>
            </a:r>
            <a:r>
              <a:rPr lang="en-US" i="1" dirty="0" smtClean="0"/>
              <a:t> and discipline with regard to data capture standards, capitalization, spelling, etc. From the start we stressed high quality data and that is what we have, our invoices are neat and presentable and our reports do not require cosmetic surgery.”</a:t>
            </a:r>
          </a:p>
          <a:p>
            <a:pPr marL="342900" indent="-342900">
              <a:buFont typeface="+mj-lt"/>
              <a:buAutoNum type="arabicPeriod"/>
            </a:pPr>
            <a:endParaRPr lang="en-US" i="1" dirty="0" smtClean="0"/>
          </a:p>
          <a:p>
            <a:pPr marL="342900" indent="-342900">
              <a:buFont typeface="+mj-lt"/>
              <a:buAutoNum type="arabicPeriod"/>
            </a:pPr>
            <a:r>
              <a:rPr lang="en-US" i="1" dirty="0" smtClean="0"/>
              <a:t>“Replacing the warehouse management system at this stage appears to be a great win.”</a:t>
            </a:r>
            <a:endParaRPr lang="en-US" i="1" dirty="0" smtClean="0">
              <a:solidFill>
                <a:srgbClr val="002060"/>
              </a:solidFill>
            </a:endParaRPr>
          </a:p>
          <a:p>
            <a:pPr marL="342900" indent="-342900">
              <a:buFont typeface="+mj-lt"/>
              <a:buAutoNum type="arabicPeriod"/>
            </a:pPr>
            <a:endParaRPr lang="en-ZA" i="1" dirty="0" smtClean="0">
              <a:solidFill>
                <a:srgbClr val="002060"/>
              </a:solidFill>
            </a:endParaRPr>
          </a:p>
          <a:p>
            <a:endParaRPr lang="en-US"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Things we did right – client view</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923330"/>
          </a:xfrm>
          <a:prstGeom prst="rect">
            <a:avLst/>
          </a:prstGeom>
          <a:noFill/>
        </p:spPr>
        <p:txBody>
          <a:bodyPr wrap="square" rtlCol="0">
            <a:spAutoFit/>
          </a:bodyPr>
          <a:lstStyle/>
          <a:p>
            <a:pPr marL="342900" indent="-342900">
              <a:buFont typeface="+mj-lt"/>
              <a:buAutoNum type="arabicPeriod" startAt="5"/>
            </a:pPr>
            <a:r>
              <a:rPr lang="en-US" i="1" dirty="0" smtClean="0">
                <a:solidFill>
                  <a:srgbClr val="002060"/>
                </a:solidFill>
              </a:rPr>
              <a:t>“We have developed a disciplined culture in which we do not take short cuts. People understand the impact of their actions on other parts of the business</a:t>
            </a:r>
            <a:r>
              <a:rPr lang="en-US" dirty="0" smtClean="0">
                <a:solidFill>
                  <a:srgbClr val="002060"/>
                </a:solidFill>
              </a:rPr>
              <a:t>”</a:t>
            </a:r>
            <a:endParaRPr lang="en-US"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576064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Things we did right – Project </a:t>
            </a:r>
            <a:r>
              <a:rPr lang="en-ZA" sz="2400" b="1" dirty="0" smtClean="0">
                <a:solidFill>
                  <a:schemeClr val="bg1"/>
                </a:solidFill>
                <a:latin typeface="+mj-lt"/>
                <a:ea typeface="+mj-ea"/>
                <a:cs typeface="+mj-cs"/>
              </a:rPr>
              <a:t>L</a:t>
            </a:r>
            <a:r>
              <a:rPr kumimoji="0" lang="en-ZA" sz="2400" b="1" i="0" u="none" strike="noStrike" kern="1200" cap="none" spc="0" normalizeH="0" baseline="0" noProof="0" dirty="0" err="1" smtClean="0">
                <a:ln>
                  <a:noFill/>
                </a:ln>
                <a:solidFill>
                  <a:schemeClr val="bg1"/>
                </a:solidFill>
                <a:effectLst/>
                <a:uLnTx/>
                <a:uFillTx/>
                <a:latin typeface="+mj-lt"/>
                <a:ea typeface="+mj-ea"/>
                <a:cs typeface="+mj-cs"/>
              </a:rPr>
              <a:t>eader</a:t>
            </a:r>
            <a:r>
              <a:rPr kumimoji="0" lang="en-ZA" sz="2400" b="1" i="0" u="none" strike="noStrike" kern="1200" cap="none" spc="0" normalizeH="0" baseline="0" noProof="0" dirty="0" smtClean="0">
                <a:ln>
                  <a:noFill/>
                </a:ln>
                <a:solidFill>
                  <a:schemeClr val="bg1"/>
                </a:solidFill>
                <a:effectLst/>
                <a:uLnTx/>
                <a:uFillTx/>
                <a:latin typeface="+mj-lt"/>
                <a:ea typeface="+mj-ea"/>
                <a:cs typeface="+mj-cs"/>
              </a:rPr>
              <a:t> view</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3139321"/>
          </a:xfrm>
          <a:prstGeom prst="rect">
            <a:avLst/>
          </a:prstGeom>
          <a:noFill/>
        </p:spPr>
        <p:txBody>
          <a:bodyPr wrap="square" rtlCol="0">
            <a:spAutoFit/>
          </a:bodyPr>
          <a:lstStyle/>
          <a:p>
            <a:pPr marL="342900" indent="-342900">
              <a:buFont typeface="+mj-lt"/>
              <a:buAutoNum type="arabicPeriod"/>
            </a:pPr>
            <a:r>
              <a:rPr lang="en-ZA" dirty="0" smtClean="0">
                <a:solidFill>
                  <a:srgbClr val="002060"/>
                </a:solidFill>
              </a:rPr>
              <a:t>Degree of executive custody</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High engagement by the </a:t>
            </a:r>
            <a:r>
              <a:rPr lang="en-ZA" dirty="0" err="1" smtClean="0">
                <a:solidFill>
                  <a:srgbClr val="002060"/>
                </a:solidFill>
              </a:rPr>
              <a:t>CEO</a:t>
            </a:r>
            <a:endParaRPr lang="en-ZA" dirty="0" smtClean="0">
              <a:solidFill>
                <a:srgbClr val="002060"/>
              </a:solidFill>
            </a:endParaRP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Taxonomies are a major factor</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Laboratory</a:t>
            </a:r>
          </a:p>
          <a:p>
            <a:pPr marL="342900" indent="-342900">
              <a:buFont typeface="+mj-lt"/>
              <a:buAutoNum type="arabicPeriod"/>
            </a:pPr>
            <a:endParaRPr lang="en-ZA" dirty="0">
              <a:solidFill>
                <a:srgbClr val="002060"/>
              </a:solidFill>
            </a:endParaRPr>
          </a:p>
          <a:p>
            <a:pPr marL="342900" indent="-342900">
              <a:buFont typeface="+mj-lt"/>
              <a:buAutoNum type="arabicPeriod"/>
            </a:pPr>
            <a:r>
              <a:rPr lang="en-ZA" dirty="0" smtClean="0">
                <a:solidFill>
                  <a:srgbClr val="002060"/>
                </a:solidFill>
              </a:rPr>
              <a:t>Strategic focus – the essence of the business</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Top down approach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576064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What I would do differently</a:t>
            </a:r>
            <a:r>
              <a:rPr kumimoji="0" lang="en-ZA" sz="2400" b="1" i="0" u="none" strike="noStrike" kern="1200" cap="none" spc="0" normalizeH="0" noProof="0" dirty="0" smtClean="0">
                <a:ln>
                  <a:noFill/>
                </a:ln>
                <a:solidFill>
                  <a:schemeClr val="bg1"/>
                </a:solidFill>
                <a:effectLst/>
                <a:uLnTx/>
                <a:uFillTx/>
                <a:latin typeface="+mj-lt"/>
                <a:ea typeface="+mj-ea"/>
                <a:cs typeface="+mj-cs"/>
              </a:rPr>
              <a:t> -- </a:t>
            </a:r>
            <a:r>
              <a:rPr kumimoji="0" lang="en-ZA" sz="2400" b="1" i="0" u="none" strike="noStrike" kern="1200" cap="none" spc="0" normalizeH="0" noProof="0" dirty="0" err="1" smtClean="0">
                <a:ln>
                  <a:noFill/>
                </a:ln>
                <a:solidFill>
                  <a:schemeClr val="bg1"/>
                </a:solidFill>
                <a:effectLst/>
                <a:uLnTx/>
                <a:uFillTx/>
                <a:latin typeface="+mj-lt"/>
                <a:ea typeface="+mj-ea"/>
                <a:cs typeface="+mj-cs"/>
              </a:rPr>
              <a:t>CEO</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5355312"/>
          </a:xfrm>
          <a:prstGeom prst="rect">
            <a:avLst/>
          </a:prstGeom>
          <a:noFill/>
        </p:spPr>
        <p:txBody>
          <a:bodyPr wrap="square" rtlCol="0">
            <a:spAutoFit/>
          </a:bodyPr>
          <a:lstStyle/>
          <a:p>
            <a:pPr marL="342900" indent="-342900">
              <a:buFont typeface="+mj-lt"/>
              <a:buAutoNum type="arabicPeriod"/>
            </a:pPr>
            <a:r>
              <a:rPr lang="en-ZA" dirty="0" smtClean="0">
                <a:solidFill>
                  <a:srgbClr val="002060"/>
                </a:solidFill>
              </a:rPr>
              <a:t>MORE RIGOUR – “</a:t>
            </a:r>
            <a:r>
              <a:rPr lang="en-ZA" i="1" dirty="0" smtClean="0">
                <a:solidFill>
                  <a:srgbClr val="002060"/>
                </a:solidFill>
              </a:rPr>
              <a:t>everything you bypass you will regret</a:t>
            </a:r>
            <a:r>
              <a:rPr lang="en-ZA" dirty="0" smtClean="0">
                <a:solidFill>
                  <a:srgbClr val="002060"/>
                </a:solidFill>
              </a:rPr>
              <a:t>”</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Research and test all third party products thoroughly</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Comprehensive and rigorous laboratory testing using real data</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Greater rigour with regard to operational processes</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Comprehensive taxonomies on ALL modules including Debtors and Creditors</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Much more effort into reporting and analytics</a:t>
            </a:r>
          </a:p>
          <a:p>
            <a:pPr marL="342900" indent="-342900">
              <a:buFont typeface="+mj-lt"/>
              <a:buAutoNum type="arabicPeriod"/>
            </a:pPr>
            <a:endParaRPr lang="en-ZA" dirty="0" smtClean="0">
              <a:solidFill>
                <a:srgbClr val="002060"/>
              </a:solidFill>
            </a:endParaRPr>
          </a:p>
          <a:p>
            <a:pPr marL="800100" lvl="1" indent="-342900">
              <a:buFont typeface="+mj-lt"/>
              <a:buAutoNum type="arabicPeriod"/>
            </a:pPr>
            <a:r>
              <a:rPr lang="en-ZA" dirty="0" smtClean="0">
                <a:solidFill>
                  <a:srgbClr val="002060"/>
                </a:solidFill>
              </a:rPr>
              <a:t>We are now appointing a senior analyst to do this</a:t>
            </a:r>
          </a:p>
          <a:p>
            <a:pPr marL="800100" lvl="1" indent="-342900">
              <a:buFont typeface="+mj-lt"/>
              <a:buAutoNum type="arabicPeriod"/>
            </a:pPr>
            <a:endParaRPr lang="en-ZA" dirty="0" smtClean="0">
              <a:solidFill>
                <a:srgbClr val="002060"/>
              </a:solidFill>
            </a:endParaRPr>
          </a:p>
          <a:p>
            <a:pPr marL="800100" lvl="1" indent="-342900">
              <a:buFont typeface="+mj-lt"/>
              <a:buAutoNum type="arabicPeriod"/>
            </a:pPr>
            <a:r>
              <a:rPr lang="en-ZA" dirty="0" smtClean="0">
                <a:solidFill>
                  <a:srgbClr val="002060"/>
                </a:solidFill>
              </a:rPr>
              <a:t>We have a mountain of information we are not using to full potential</a:t>
            </a:r>
          </a:p>
          <a:p>
            <a:pPr marL="342900" indent="-342900">
              <a:buFont typeface="+mj-lt"/>
              <a:buAutoNum type="arabicPeriod"/>
            </a:pPr>
            <a:endParaRPr lang="en-ZA" dirty="0" smtClean="0">
              <a:solidFill>
                <a:srgbClr val="002060"/>
              </a:solidFill>
            </a:endParaRPr>
          </a:p>
          <a:p>
            <a:pPr marL="342900" indent="-342900">
              <a:buFont typeface="+mj-lt"/>
              <a:buAutoNum type="arabicPeriod"/>
            </a:pP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2000"/>
                                        <p:tgtEl>
                                          <p:spTgt spid="5">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2000"/>
                                        <p:tgtEl>
                                          <p:spTgt spid="5">
                                            <p:txEl>
                                              <p:pRg st="12" end="12"/>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2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576064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What I would do differently</a:t>
            </a:r>
            <a:r>
              <a:rPr kumimoji="0" lang="en-ZA" sz="2400" b="1" i="0" u="none" strike="noStrike" kern="1200" cap="none" spc="0" normalizeH="0" noProof="0" dirty="0" smtClean="0">
                <a:ln>
                  <a:noFill/>
                </a:ln>
                <a:solidFill>
                  <a:schemeClr val="bg1"/>
                </a:solidFill>
                <a:effectLst/>
                <a:uLnTx/>
                <a:uFillTx/>
                <a:latin typeface="+mj-lt"/>
                <a:ea typeface="+mj-ea"/>
                <a:cs typeface="+mj-cs"/>
              </a:rPr>
              <a:t> – Project Leader</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052736"/>
            <a:ext cx="8143932" cy="4247317"/>
          </a:xfrm>
          <a:prstGeom prst="rect">
            <a:avLst/>
          </a:prstGeom>
          <a:noFill/>
        </p:spPr>
        <p:txBody>
          <a:bodyPr wrap="square" rtlCol="0">
            <a:spAutoFit/>
          </a:bodyPr>
          <a:lstStyle/>
          <a:p>
            <a:pPr marL="342900" indent="-342900">
              <a:buFont typeface="+mj-lt"/>
              <a:buAutoNum type="arabicPeriod"/>
            </a:pPr>
            <a:r>
              <a:rPr lang="en-ZA" dirty="0" smtClean="0">
                <a:solidFill>
                  <a:srgbClr val="002060"/>
                </a:solidFill>
              </a:rPr>
              <a:t>Advocate comprehensive laboratory testing much more strongly</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Higher level of involvement in all the areas where we economized on my time</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Stay engaged for the first year after go-live</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Guide the realization of the full potential of the taxonomies in the analytics</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Ensure comprehensive auditing of the installation before go-live – no </a:t>
            </a:r>
            <a:r>
              <a:rPr lang="en-ZA" dirty="0" err="1" smtClean="0">
                <a:solidFill>
                  <a:srgbClr val="002060"/>
                </a:solidFill>
              </a:rPr>
              <a:t>mispostings</a:t>
            </a:r>
            <a:r>
              <a:rPr lang="en-ZA" dirty="0" smtClean="0">
                <a:solidFill>
                  <a:srgbClr val="002060"/>
                </a:solidFill>
              </a:rPr>
              <a:t> and no missing configuration entries</a:t>
            </a:r>
          </a:p>
          <a:p>
            <a:pPr marL="342900" indent="-342900">
              <a:buFont typeface="+mj-lt"/>
              <a:buAutoNum type="arabicPeriod"/>
            </a:pPr>
            <a:endParaRPr lang="en-ZA" dirty="0" smtClean="0">
              <a:solidFill>
                <a:srgbClr val="002060"/>
              </a:solidFill>
            </a:endParaRPr>
          </a:p>
          <a:p>
            <a:pPr marL="342900" indent="-342900">
              <a:buFont typeface="+mj-lt"/>
              <a:buAutoNum type="arabicPeriod"/>
            </a:pPr>
            <a:endParaRPr lang="en-ZA" dirty="0" smtClean="0">
              <a:solidFill>
                <a:srgbClr val="002060"/>
              </a:solidFill>
            </a:endParaRPr>
          </a:p>
          <a:p>
            <a:pPr marL="342900" indent="-342900">
              <a:buFont typeface="+mj-lt"/>
              <a:buAutoNum type="arabicPeriod"/>
            </a:pP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bg1"/>
                </a:solidFill>
                <a:effectLst/>
                <a:uLnTx/>
                <a:uFillTx/>
                <a:latin typeface="+mj-lt"/>
                <a:ea typeface="+mj-ea"/>
                <a:cs typeface="+mj-cs"/>
              </a:rPr>
              <a:t>Would we do it again?</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642910" y="1124744"/>
            <a:ext cx="8143932" cy="1754326"/>
          </a:xfrm>
          <a:prstGeom prst="rect">
            <a:avLst/>
          </a:prstGeom>
          <a:noFill/>
        </p:spPr>
        <p:txBody>
          <a:bodyPr wrap="square" rtlCol="0">
            <a:spAutoFit/>
          </a:bodyPr>
          <a:lstStyle/>
          <a:p>
            <a:pPr marL="342900" indent="-342900">
              <a:buFont typeface="+mj-lt"/>
              <a:buAutoNum type="arabicPeriod"/>
            </a:pPr>
            <a:r>
              <a:rPr lang="en-US" b="1" dirty="0" smtClean="0"/>
              <a:t>“</a:t>
            </a:r>
            <a:r>
              <a:rPr lang="en-US" b="1" i="1" dirty="0" smtClean="0"/>
              <a:t>YES, in time we will look back and say that was worthwhile and career enhancing” </a:t>
            </a:r>
            <a:r>
              <a:rPr lang="en-US" dirty="0" smtClean="0"/>
              <a:t>(Robert)</a:t>
            </a:r>
          </a:p>
          <a:p>
            <a:pPr marL="342900" indent="-342900">
              <a:buFont typeface="+mj-lt"/>
              <a:buAutoNum type="arabicPeriod"/>
            </a:pPr>
            <a:endParaRPr lang="en-US" dirty="0" smtClean="0"/>
          </a:p>
          <a:p>
            <a:pPr marL="342900" indent="-342900">
              <a:buFont typeface="+mj-lt"/>
              <a:buAutoNum type="arabicPeriod"/>
            </a:pPr>
            <a:r>
              <a:rPr lang="en-US" dirty="0" smtClean="0"/>
              <a:t>“</a:t>
            </a:r>
            <a:r>
              <a:rPr lang="en-US" i="1" dirty="0" smtClean="0"/>
              <a:t>Yes, barring some rough patches it was one of the most positive project experiences of my career, the level of CEO involvement was a highlight of my career” (James)</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1428736"/>
            <a:ext cx="9144000" cy="4736568"/>
          </a:xfrm>
          <a:prstGeom prst="rect">
            <a:avLst/>
          </a:prstGeom>
          <a:ln w="9525">
            <a:noFill/>
            <a:miter lim="800000"/>
            <a:headEnd/>
            <a:tailEnd/>
          </a:ln>
          <a:effectLst>
            <a:outerShdw blurRad="50800" dist="50800" dir="5400000" algn="ctr" rotWithShape="0">
              <a:srgbClr val="000000"/>
            </a:outerShdw>
          </a:effectLst>
        </p:spPr>
      </p:pic>
      <p:sp>
        <p:nvSpPr>
          <p:cNvPr id="25" name="TextBox 24"/>
          <p:cNvSpPr txBox="1"/>
          <p:nvPr/>
        </p:nvSpPr>
        <p:spPr>
          <a:xfrm>
            <a:off x="571472" y="6211669"/>
            <a:ext cx="8072494" cy="646331"/>
          </a:xfrm>
          <a:prstGeom prst="rect">
            <a:avLst/>
          </a:prstGeom>
          <a:noFill/>
        </p:spPr>
        <p:txBody>
          <a:bodyPr wrap="square" rtlCol="0">
            <a:spAutoFit/>
          </a:bodyPr>
          <a:lstStyle/>
          <a:p>
            <a:pPr algn="ctr"/>
            <a:r>
              <a:rPr lang="en-ZA" b="1" dirty="0" smtClean="0">
                <a:solidFill>
                  <a:srgbClr val="002060"/>
                </a:solidFill>
                <a:hlinkClick r:id="rId4"/>
              </a:rPr>
              <a:t>James@JamesARobertson.com</a:t>
            </a:r>
            <a:endParaRPr lang="en-ZA" b="1" dirty="0" smtClean="0">
              <a:solidFill>
                <a:srgbClr val="002060"/>
              </a:solidFill>
            </a:endParaRPr>
          </a:p>
          <a:p>
            <a:pPr algn="ctr"/>
            <a:r>
              <a:rPr lang="en-ZA" b="1" dirty="0" smtClean="0">
                <a:solidFill>
                  <a:srgbClr val="002060"/>
                </a:solidFill>
              </a:rPr>
              <a:t>Telephone: ++27-(0)83-251-6644</a:t>
            </a:r>
          </a:p>
        </p:txBody>
      </p:sp>
      <p:sp>
        <p:nvSpPr>
          <p:cNvPr id="20" name="TextBox 19"/>
          <p:cNvSpPr txBox="1"/>
          <p:nvPr/>
        </p:nvSpPr>
        <p:spPr>
          <a:xfrm>
            <a:off x="107504" y="0"/>
            <a:ext cx="6264696" cy="707886"/>
          </a:xfrm>
          <a:prstGeom prst="rect">
            <a:avLst/>
          </a:prstGeom>
          <a:noFill/>
        </p:spPr>
        <p:txBody>
          <a:bodyPr wrap="square" rtlCol="0">
            <a:spAutoFit/>
          </a:bodyPr>
          <a:lstStyle/>
          <a:p>
            <a:r>
              <a:rPr lang="en-ZA" sz="2000" b="1" dirty="0" smtClean="0">
                <a:solidFill>
                  <a:schemeClr val="bg1"/>
                </a:solidFill>
              </a:rPr>
              <a:t>If you do not act within 48 hours you probably never will – act TODAY! </a:t>
            </a:r>
            <a:r>
              <a:rPr lang="en-ZA" sz="2000" b="1" dirty="0" smtClean="0">
                <a:solidFill>
                  <a:schemeClr val="bg1"/>
                </a:solidFill>
                <a:sym typeface="Wingdings" pitchFamily="2" charset="2"/>
              </a:rPr>
              <a:t></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cstate="print"/>
          <a:stretch>
            <a:fillRect/>
          </a:stretch>
        </p:blipFill>
        <p:spPr>
          <a:xfrm>
            <a:off x="0" y="764704"/>
            <a:ext cx="9144000" cy="6093296"/>
          </a:xfrm>
          <a:prstGeom prst="rect">
            <a:avLst/>
          </a:prstGeom>
        </p:spPr>
      </p:pic>
      <p:sp>
        <p:nvSpPr>
          <p:cNvPr id="6" name="TextBox 5"/>
          <p:cNvSpPr txBox="1"/>
          <p:nvPr/>
        </p:nvSpPr>
        <p:spPr>
          <a:xfrm>
            <a:off x="235372" y="0"/>
            <a:ext cx="7000924" cy="707886"/>
          </a:xfrm>
          <a:prstGeom prst="rect">
            <a:avLst/>
          </a:prstGeom>
          <a:noFill/>
        </p:spPr>
        <p:txBody>
          <a:bodyPr wrap="square" rtlCol="0">
            <a:spAutoFit/>
          </a:bodyPr>
          <a:lstStyle/>
          <a:p>
            <a:r>
              <a:rPr lang="en-ZA" sz="2000" b="1" dirty="0" smtClean="0">
                <a:solidFill>
                  <a:schemeClr val="bg1"/>
                </a:solidFill>
              </a:rPr>
              <a:t>Design your IT solutions like bridges ...</a:t>
            </a:r>
            <a:endParaRPr lang="en-US" sz="2000" b="1" dirty="0" smtClean="0">
              <a:solidFill>
                <a:schemeClr val="bg1"/>
              </a:solidFill>
            </a:endParaRPr>
          </a:p>
          <a:p>
            <a:r>
              <a:rPr lang="en-ZA" sz="2000" b="1" dirty="0" smtClean="0">
                <a:solidFill>
                  <a:schemeClr val="bg1"/>
                </a:solidFill>
              </a:rPr>
              <a:t>NOT to fall down!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0" y="0"/>
            <a:ext cx="9144000" cy="68587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764704"/>
            <a:ext cx="9144000" cy="6093296"/>
          </a:xfrm>
          <a:prstGeom prst="rect">
            <a:avLst/>
          </a:prstGeom>
        </p:spPr>
      </p:pic>
      <p:sp>
        <p:nvSpPr>
          <p:cNvPr id="4" name="Title 1"/>
          <p:cNvSpPr txBox="1">
            <a:spLocks/>
          </p:cNvSpPr>
          <p:nvPr/>
        </p:nvSpPr>
        <p:spPr>
          <a:xfrm>
            <a:off x="179512" y="0"/>
            <a:ext cx="6429420" cy="785817"/>
          </a:xfrm>
          <a:prstGeom prst="rect">
            <a:avLst/>
          </a:prstGeom>
        </p:spPr>
        <p:txBody>
          <a:bodyPr vert="horz" lIns="91440" tIns="45720" rIns="91440" bIns="45720" rtlCol="0" anchor="ctr">
            <a:noAutofit/>
          </a:bodyPr>
          <a:lstStyle/>
          <a:p>
            <a:r>
              <a:rPr lang="en-ZA" sz="2400" b="1" dirty="0" smtClean="0">
                <a:solidFill>
                  <a:schemeClr val="bg1"/>
                </a:solidFill>
              </a:rPr>
              <a:t>Engineers design bridges NOT to fall down</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Dad.jpg"/>
          <p:cNvPicPr>
            <a:picLocks noChangeAspect="1"/>
          </p:cNvPicPr>
          <p:nvPr/>
        </p:nvPicPr>
        <p:blipFill>
          <a:blip r:embed="rId3" cstate="print"/>
          <a:stretch>
            <a:fillRect/>
          </a:stretch>
        </p:blipFill>
        <p:spPr>
          <a:xfrm>
            <a:off x="2915816" y="1196752"/>
            <a:ext cx="3255264" cy="4643470"/>
          </a:xfrm>
          <a:prstGeom prst="rect">
            <a:avLst/>
          </a:prstGeom>
          <a:effectLst>
            <a:innerShdw blurRad="114300">
              <a:prstClr val="black"/>
            </a:innerShdw>
          </a:effectLst>
        </p:spPr>
      </p:pic>
      <p:sp>
        <p:nvSpPr>
          <p:cNvPr id="4" name="TextBox 3"/>
          <p:cNvSpPr txBox="1"/>
          <p:nvPr/>
        </p:nvSpPr>
        <p:spPr>
          <a:xfrm>
            <a:off x="1691680" y="5949280"/>
            <a:ext cx="5643602" cy="369332"/>
          </a:xfrm>
          <a:prstGeom prst="rect">
            <a:avLst/>
          </a:prstGeom>
          <a:solidFill>
            <a:schemeClr val="bg1"/>
          </a:solidFill>
        </p:spPr>
        <p:txBody>
          <a:bodyPr wrap="square" rtlCol="0">
            <a:spAutoFit/>
          </a:bodyPr>
          <a:lstStyle/>
          <a:p>
            <a:pPr algn="ctr"/>
            <a:r>
              <a:rPr lang="en-ZA" dirty="0" smtClean="0">
                <a:solidFill>
                  <a:srgbClr val="00B0F0"/>
                </a:solidFill>
              </a:rPr>
              <a:t>Angus Struan Robertson</a:t>
            </a:r>
            <a:endParaRPr lang="en-US" dirty="0">
              <a:solidFill>
                <a:srgbClr val="00B0F0"/>
              </a:solidFill>
            </a:endParaRPr>
          </a:p>
        </p:txBody>
      </p:sp>
      <p:sp>
        <p:nvSpPr>
          <p:cNvPr id="9" name="Title 1"/>
          <p:cNvSpPr txBox="1">
            <a:spLocks/>
          </p:cNvSpPr>
          <p:nvPr/>
        </p:nvSpPr>
        <p:spPr>
          <a:xfrm>
            <a:off x="323528" y="0"/>
            <a:ext cx="6429420" cy="785817"/>
          </a:xfrm>
          <a:prstGeom prst="rect">
            <a:avLst/>
          </a:prstGeom>
        </p:spPr>
        <p:txBody>
          <a:bodyPr vert="horz" lIns="91440" tIns="45720" rIns="91440" bIns="45720" rtlCol="0" anchor="ctr">
            <a:noAutofit/>
          </a:bodyPr>
          <a:lstStyle/>
          <a:p>
            <a:r>
              <a:rPr lang="en-ZA" sz="2400" b="1" dirty="0" smtClean="0">
                <a:solidFill>
                  <a:schemeClr val="bg1"/>
                </a:solidFill>
              </a:rPr>
              <a:t>Vision</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 Boy -- iStock_000006296490Small -- Trimmed.jpg"/>
          <p:cNvPicPr>
            <a:picLocks noChangeAspect="1"/>
          </p:cNvPicPr>
          <p:nvPr/>
        </p:nvPicPr>
        <p:blipFill>
          <a:blip r:embed="rId4" cstate="print"/>
          <a:stretch>
            <a:fillRect/>
          </a:stretch>
        </p:blipFill>
        <p:spPr>
          <a:xfrm>
            <a:off x="4357686" y="2786058"/>
            <a:ext cx="3075677" cy="3857628"/>
          </a:xfrm>
          <a:prstGeom prst="rect">
            <a:avLst/>
          </a:prstGeom>
        </p:spPr>
      </p:pic>
      <p:pic>
        <p:nvPicPr>
          <p:cNvPr id="6" name="Picture 5" descr="Steel Pole -- iStock_000006245310Small -- Trimmed.jpg"/>
          <p:cNvPicPr>
            <a:picLocks noChangeAspect="1"/>
          </p:cNvPicPr>
          <p:nvPr/>
        </p:nvPicPr>
        <p:blipFill>
          <a:blip r:embed="rId5" cstate="print"/>
          <a:stretch>
            <a:fillRect/>
          </a:stretch>
        </p:blipFill>
        <p:spPr>
          <a:xfrm rot="1625388">
            <a:off x="3730938" y="2275334"/>
            <a:ext cx="297263" cy="5023847"/>
          </a:xfrm>
          <a:prstGeom prst="rect">
            <a:avLst/>
          </a:prstGeom>
        </p:spPr>
      </p:pic>
      <p:pic>
        <p:nvPicPr>
          <p:cNvPr id="7" name="Picture 6" descr="Blood -- iStock_000001889851Medium.jpg"/>
          <p:cNvPicPr>
            <a:picLocks noChangeAspect="1"/>
          </p:cNvPicPr>
          <p:nvPr/>
        </p:nvPicPr>
        <p:blipFill>
          <a:blip r:embed="rId6" cstate="print"/>
          <a:stretch>
            <a:fillRect/>
          </a:stretch>
        </p:blipFill>
        <p:spPr>
          <a:xfrm>
            <a:off x="0" y="1428736"/>
            <a:ext cx="9144000" cy="5429264"/>
          </a:xfrm>
          <a:prstGeom prst="rect">
            <a:avLst/>
          </a:prstGeom>
        </p:spPr>
      </p:pic>
      <p:sp>
        <p:nvSpPr>
          <p:cNvPr id="9" name="Title 1"/>
          <p:cNvSpPr txBox="1">
            <a:spLocks/>
          </p:cNvSpPr>
          <p:nvPr/>
        </p:nvSpPr>
        <p:spPr>
          <a:xfrm>
            <a:off x="395536" y="0"/>
            <a:ext cx="6429420" cy="785817"/>
          </a:xfrm>
          <a:prstGeom prst="rect">
            <a:avLst/>
          </a:prstGeom>
        </p:spPr>
        <p:txBody>
          <a:bodyPr vert="horz" lIns="91440" tIns="45720" rIns="91440" bIns="45720" rtlCol="0" anchor="ctr">
            <a:noAutofit/>
          </a:bodyPr>
          <a:lstStyle/>
          <a:p>
            <a:r>
              <a:rPr lang="en-ZA" sz="2400" b="1" dirty="0" smtClean="0">
                <a:solidFill>
                  <a:schemeClr val="bg1"/>
                </a:solidFill>
              </a:rPr>
              <a:t>Experiencing failure</a:t>
            </a:r>
            <a:endParaRPr lang="en-US" sz="2400" b="1" dirty="0">
              <a:solidFill>
                <a:schemeClr val="bg1"/>
              </a:solidFill>
            </a:endParaRPr>
          </a:p>
        </p:txBody>
      </p:sp>
      <p:pic>
        <p:nvPicPr>
          <p:cNvPr id="8" name="Picture 7" descr="jara child pic.jpg"/>
          <p:cNvPicPr>
            <a:picLocks noChangeAspect="1"/>
          </p:cNvPicPr>
          <p:nvPr/>
        </p:nvPicPr>
        <p:blipFill>
          <a:blip r:embed="rId7" cstate="print">
            <a:clrChange>
              <a:clrFrom>
                <a:srgbClr val="C40D0F"/>
              </a:clrFrom>
              <a:clrTo>
                <a:srgbClr val="C40D0F">
                  <a:alpha val="0"/>
                </a:srgbClr>
              </a:clrTo>
            </a:clrChange>
            <a:duotone>
              <a:prstClr val="black"/>
              <a:schemeClr val="accent2">
                <a:tint val="45000"/>
                <a:satMod val="400000"/>
              </a:schemeClr>
            </a:duotone>
          </a:blip>
          <a:stretch>
            <a:fillRect/>
          </a:stretch>
        </p:blipFill>
        <p:spPr>
          <a:xfrm>
            <a:off x="4355976" y="2708920"/>
            <a:ext cx="3143466" cy="3931736"/>
          </a:xfrm>
          <a:prstGeom prst="rect">
            <a:avLst/>
          </a:prstGeom>
        </p:spPr>
      </p:pic>
      <p:sp>
        <p:nvSpPr>
          <p:cNvPr id="10" name="Freeform 9"/>
          <p:cNvSpPr/>
          <p:nvPr/>
        </p:nvSpPr>
        <p:spPr>
          <a:xfrm>
            <a:off x="4817327" y="2912547"/>
            <a:ext cx="1206579" cy="1231807"/>
          </a:xfrm>
          <a:custGeom>
            <a:avLst/>
            <a:gdLst>
              <a:gd name="connsiteX0" fmla="*/ 0 w 1206579"/>
              <a:gd name="connsiteY0" fmla="*/ 198643 h 1231807"/>
              <a:gd name="connsiteX1" fmla="*/ 0 w 1206579"/>
              <a:gd name="connsiteY1" fmla="*/ 198643 h 1231807"/>
              <a:gd name="connsiteX2" fmla="*/ 100361 w 1206579"/>
              <a:gd name="connsiteY2" fmla="*/ 220946 h 1231807"/>
              <a:gd name="connsiteX3" fmla="*/ 111512 w 1206579"/>
              <a:gd name="connsiteY3" fmla="*/ 254399 h 1231807"/>
              <a:gd name="connsiteX4" fmla="*/ 89210 w 1206579"/>
              <a:gd name="connsiteY4" fmla="*/ 321307 h 1231807"/>
              <a:gd name="connsiteX5" fmla="*/ 111512 w 1206579"/>
              <a:gd name="connsiteY5" fmla="*/ 354760 h 1231807"/>
              <a:gd name="connsiteX6" fmla="*/ 133814 w 1206579"/>
              <a:gd name="connsiteY6" fmla="*/ 421668 h 1231807"/>
              <a:gd name="connsiteX7" fmla="*/ 200722 w 1206579"/>
              <a:gd name="connsiteY7" fmla="*/ 455121 h 1231807"/>
              <a:gd name="connsiteX8" fmla="*/ 211873 w 1206579"/>
              <a:gd name="connsiteY8" fmla="*/ 488575 h 1231807"/>
              <a:gd name="connsiteX9" fmla="*/ 200722 w 1206579"/>
              <a:gd name="connsiteY9" fmla="*/ 533180 h 1231807"/>
              <a:gd name="connsiteX10" fmla="*/ 234175 w 1206579"/>
              <a:gd name="connsiteY10" fmla="*/ 555482 h 1231807"/>
              <a:gd name="connsiteX11" fmla="*/ 256478 w 1206579"/>
              <a:gd name="connsiteY11" fmla="*/ 666994 h 1231807"/>
              <a:gd name="connsiteX12" fmla="*/ 278780 w 1206579"/>
              <a:gd name="connsiteY12" fmla="*/ 689297 h 1231807"/>
              <a:gd name="connsiteX13" fmla="*/ 267629 w 1206579"/>
              <a:gd name="connsiteY13" fmla="*/ 767355 h 1231807"/>
              <a:gd name="connsiteX14" fmla="*/ 267629 w 1206579"/>
              <a:gd name="connsiteY14" fmla="*/ 890019 h 1231807"/>
              <a:gd name="connsiteX15" fmla="*/ 301083 w 1206579"/>
              <a:gd name="connsiteY15" fmla="*/ 901170 h 1231807"/>
              <a:gd name="connsiteX16" fmla="*/ 312234 w 1206579"/>
              <a:gd name="connsiteY16" fmla="*/ 945775 h 1231807"/>
              <a:gd name="connsiteX17" fmla="*/ 323385 w 1206579"/>
              <a:gd name="connsiteY17" fmla="*/ 1034985 h 1231807"/>
              <a:gd name="connsiteX18" fmla="*/ 345688 w 1206579"/>
              <a:gd name="connsiteY18" fmla="*/ 1057287 h 1231807"/>
              <a:gd name="connsiteX19" fmla="*/ 379141 w 1206579"/>
              <a:gd name="connsiteY19" fmla="*/ 845414 h 1231807"/>
              <a:gd name="connsiteX20" fmla="*/ 390293 w 1206579"/>
              <a:gd name="connsiteY20" fmla="*/ 800809 h 1231807"/>
              <a:gd name="connsiteX21" fmla="*/ 401444 w 1206579"/>
              <a:gd name="connsiteY21" fmla="*/ 733902 h 1231807"/>
              <a:gd name="connsiteX22" fmla="*/ 446049 w 1206579"/>
              <a:gd name="connsiteY22" fmla="*/ 711599 h 1231807"/>
              <a:gd name="connsiteX23" fmla="*/ 468351 w 1206579"/>
              <a:gd name="connsiteY23" fmla="*/ 644692 h 1231807"/>
              <a:gd name="connsiteX24" fmla="*/ 479502 w 1206579"/>
              <a:gd name="connsiteY24" fmla="*/ 611238 h 1231807"/>
              <a:gd name="connsiteX25" fmla="*/ 557561 w 1206579"/>
              <a:gd name="connsiteY25" fmla="*/ 700448 h 1231807"/>
              <a:gd name="connsiteX26" fmla="*/ 613317 w 1206579"/>
              <a:gd name="connsiteY26" fmla="*/ 733902 h 1231807"/>
              <a:gd name="connsiteX27" fmla="*/ 624468 w 1206579"/>
              <a:gd name="connsiteY27" fmla="*/ 990380 h 1231807"/>
              <a:gd name="connsiteX28" fmla="*/ 635619 w 1206579"/>
              <a:gd name="connsiteY28" fmla="*/ 1124194 h 1231807"/>
              <a:gd name="connsiteX29" fmla="*/ 691375 w 1206579"/>
              <a:gd name="connsiteY29" fmla="*/ 1168799 h 1231807"/>
              <a:gd name="connsiteX30" fmla="*/ 747132 w 1206579"/>
              <a:gd name="connsiteY30" fmla="*/ 1224555 h 1231807"/>
              <a:gd name="connsiteX31" fmla="*/ 769434 w 1206579"/>
              <a:gd name="connsiteY31" fmla="*/ 1191102 h 1231807"/>
              <a:gd name="connsiteX32" fmla="*/ 758283 w 1206579"/>
              <a:gd name="connsiteY32" fmla="*/ 1135346 h 1231807"/>
              <a:gd name="connsiteX33" fmla="*/ 769434 w 1206579"/>
              <a:gd name="connsiteY33" fmla="*/ 1101892 h 1231807"/>
              <a:gd name="connsiteX34" fmla="*/ 735980 w 1206579"/>
              <a:gd name="connsiteY34" fmla="*/ 956926 h 1231807"/>
              <a:gd name="connsiteX35" fmla="*/ 747132 w 1206579"/>
              <a:gd name="connsiteY35" fmla="*/ 923473 h 1231807"/>
              <a:gd name="connsiteX36" fmla="*/ 724829 w 1206579"/>
              <a:gd name="connsiteY36" fmla="*/ 890019 h 1231807"/>
              <a:gd name="connsiteX37" fmla="*/ 702527 w 1206579"/>
              <a:gd name="connsiteY37" fmla="*/ 823112 h 1231807"/>
              <a:gd name="connsiteX38" fmla="*/ 691375 w 1206579"/>
              <a:gd name="connsiteY38" fmla="*/ 789658 h 1231807"/>
              <a:gd name="connsiteX39" fmla="*/ 680224 w 1206579"/>
              <a:gd name="connsiteY39" fmla="*/ 756204 h 1231807"/>
              <a:gd name="connsiteX40" fmla="*/ 624468 w 1206579"/>
              <a:gd name="connsiteY40" fmla="*/ 733902 h 1231807"/>
              <a:gd name="connsiteX41" fmla="*/ 602166 w 1206579"/>
              <a:gd name="connsiteY41" fmla="*/ 711599 h 1231807"/>
              <a:gd name="connsiteX42" fmla="*/ 624468 w 1206579"/>
              <a:gd name="connsiteY42" fmla="*/ 678146 h 1231807"/>
              <a:gd name="connsiteX43" fmla="*/ 680224 w 1206579"/>
              <a:gd name="connsiteY43" fmla="*/ 644692 h 1231807"/>
              <a:gd name="connsiteX44" fmla="*/ 702527 w 1206579"/>
              <a:gd name="connsiteY44" fmla="*/ 666994 h 1231807"/>
              <a:gd name="connsiteX45" fmla="*/ 724829 w 1206579"/>
              <a:gd name="connsiteY45" fmla="*/ 756204 h 1231807"/>
              <a:gd name="connsiteX46" fmla="*/ 735980 w 1206579"/>
              <a:gd name="connsiteY46" fmla="*/ 856565 h 1231807"/>
              <a:gd name="connsiteX47" fmla="*/ 747132 w 1206579"/>
              <a:gd name="connsiteY47" fmla="*/ 890019 h 1231807"/>
              <a:gd name="connsiteX48" fmla="*/ 713678 w 1206579"/>
              <a:gd name="connsiteY48" fmla="*/ 856565 h 1231807"/>
              <a:gd name="connsiteX49" fmla="*/ 702527 w 1206579"/>
              <a:gd name="connsiteY49" fmla="*/ 756204 h 1231807"/>
              <a:gd name="connsiteX50" fmla="*/ 669073 w 1206579"/>
              <a:gd name="connsiteY50" fmla="*/ 678146 h 1231807"/>
              <a:gd name="connsiteX51" fmla="*/ 702527 w 1206579"/>
              <a:gd name="connsiteY51" fmla="*/ 655843 h 1231807"/>
              <a:gd name="connsiteX52" fmla="*/ 702527 w 1206579"/>
              <a:gd name="connsiteY52" fmla="*/ 644692 h 1231807"/>
              <a:gd name="connsiteX53" fmla="*/ 747132 w 1206579"/>
              <a:gd name="connsiteY53" fmla="*/ 588936 h 1231807"/>
              <a:gd name="connsiteX54" fmla="*/ 814039 w 1206579"/>
              <a:gd name="connsiteY54" fmla="*/ 600087 h 1231807"/>
              <a:gd name="connsiteX55" fmla="*/ 903249 w 1206579"/>
              <a:gd name="connsiteY55" fmla="*/ 622390 h 1231807"/>
              <a:gd name="connsiteX56" fmla="*/ 892097 w 1206579"/>
              <a:gd name="connsiteY56" fmla="*/ 577785 h 1231807"/>
              <a:gd name="connsiteX57" fmla="*/ 947853 w 1206579"/>
              <a:gd name="connsiteY57" fmla="*/ 544331 h 1231807"/>
              <a:gd name="connsiteX58" fmla="*/ 981307 w 1206579"/>
              <a:gd name="connsiteY58" fmla="*/ 533180 h 1231807"/>
              <a:gd name="connsiteX59" fmla="*/ 1103971 w 1206579"/>
              <a:gd name="connsiteY59" fmla="*/ 499726 h 1231807"/>
              <a:gd name="connsiteX60" fmla="*/ 1037063 w 1206579"/>
              <a:gd name="connsiteY60" fmla="*/ 466273 h 1231807"/>
              <a:gd name="connsiteX61" fmla="*/ 1048214 w 1206579"/>
              <a:gd name="connsiteY61" fmla="*/ 421668 h 1231807"/>
              <a:gd name="connsiteX62" fmla="*/ 1070517 w 1206579"/>
              <a:gd name="connsiteY62" fmla="*/ 399365 h 1231807"/>
              <a:gd name="connsiteX63" fmla="*/ 1048214 w 1206579"/>
              <a:gd name="connsiteY63" fmla="*/ 310155 h 1231807"/>
              <a:gd name="connsiteX64" fmla="*/ 1025912 w 1206579"/>
              <a:gd name="connsiteY64" fmla="*/ 265551 h 1231807"/>
              <a:gd name="connsiteX65" fmla="*/ 1014761 w 1206579"/>
              <a:gd name="connsiteY65" fmla="*/ 232097 h 1231807"/>
              <a:gd name="connsiteX66" fmla="*/ 925551 w 1206579"/>
              <a:gd name="connsiteY66" fmla="*/ 209794 h 1231807"/>
              <a:gd name="connsiteX67" fmla="*/ 880946 w 1206579"/>
              <a:gd name="connsiteY67" fmla="*/ 176341 h 1231807"/>
              <a:gd name="connsiteX68" fmla="*/ 858644 w 1206579"/>
              <a:gd name="connsiteY68" fmla="*/ 154038 h 1231807"/>
              <a:gd name="connsiteX69" fmla="*/ 791736 w 1206579"/>
              <a:gd name="connsiteY69" fmla="*/ 120585 h 1231807"/>
              <a:gd name="connsiteX70" fmla="*/ 735980 w 1206579"/>
              <a:gd name="connsiteY70" fmla="*/ 64829 h 1231807"/>
              <a:gd name="connsiteX71" fmla="*/ 657922 w 1206579"/>
              <a:gd name="connsiteY71" fmla="*/ 53677 h 1231807"/>
              <a:gd name="connsiteX72" fmla="*/ 211873 w 1206579"/>
              <a:gd name="connsiteY72" fmla="*/ 31375 h 1231807"/>
              <a:gd name="connsiteX73" fmla="*/ 111512 w 1206579"/>
              <a:gd name="connsiteY73" fmla="*/ 42526 h 1231807"/>
              <a:gd name="connsiteX74" fmla="*/ 78058 w 1206579"/>
              <a:gd name="connsiteY74" fmla="*/ 42526 h 1231807"/>
              <a:gd name="connsiteX75" fmla="*/ 0 w 1206579"/>
              <a:gd name="connsiteY75" fmla="*/ 198643 h 123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06579" h="1231807">
                <a:moveTo>
                  <a:pt x="0" y="198643"/>
                </a:moveTo>
                <a:lnTo>
                  <a:pt x="0" y="198643"/>
                </a:lnTo>
                <a:cubicBezTo>
                  <a:pt x="33454" y="206077"/>
                  <a:pt x="69709" y="205620"/>
                  <a:pt x="100361" y="220946"/>
                </a:cubicBezTo>
                <a:cubicBezTo>
                  <a:pt x="110874" y="226203"/>
                  <a:pt x="112810" y="242717"/>
                  <a:pt x="111512" y="254399"/>
                </a:cubicBezTo>
                <a:cubicBezTo>
                  <a:pt x="108916" y="277764"/>
                  <a:pt x="89210" y="321307"/>
                  <a:pt x="89210" y="321307"/>
                </a:cubicBezTo>
                <a:cubicBezTo>
                  <a:pt x="96644" y="332458"/>
                  <a:pt x="106069" y="342513"/>
                  <a:pt x="111512" y="354760"/>
                </a:cubicBezTo>
                <a:cubicBezTo>
                  <a:pt x="121060" y="376243"/>
                  <a:pt x="114253" y="408628"/>
                  <a:pt x="133814" y="421668"/>
                </a:cubicBezTo>
                <a:cubicBezTo>
                  <a:pt x="177048" y="450490"/>
                  <a:pt x="154554" y="439732"/>
                  <a:pt x="200722" y="455121"/>
                </a:cubicBezTo>
                <a:cubicBezTo>
                  <a:pt x="204439" y="466272"/>
                  <a:pt x="211873" y="476820"/>
                  <a:pt x="211873" y="488575"/>
                </a:cubicBezTo>
                <a:cubicBezTo>
                  <a:pt x="211873" y="503901"/>
                  <a:pt x="195876" y="518641"/>
                  <a:pt x="200722" y="533180"/>
                </a:cubicBezTo>
                <a:cubicBezTo>
                  <a:pt x="204960" y="545894"/>
                  <a:pt x="223024" y="548048"/>
                  <a:pt x="234175" y="555482"/>
                </a:cubicBezTo>
                <a:cubicBezTo>
                  <a:pt x="236108" y="569015"/>
                  <a:pt x="241881" y="642666"/>
                  <a:pt x="256478" y="666994"/>
                </a:cubicBezTo>
                <a:cubicBezTo>
                  <a:pt x="261887" y="676009"/>
                  <a:pt x="271346" y="681863"/>
                  <a:pt x="278780" y="689297"/>
                </a:cubicBezTo>
                <a:cubicBezTo>
                  <a:pt x="275063" y="715316"/>
                  <a:pt x="272784" y="741582"/>
                  <a:pt x="267629" y="767355"/>
                </a:cubicBezTo>
                <a:cubicBezTo>
                  <a:pt x="256614" y="822430"/>
                  <a:pt x="230512" y="806507"/>
                  <a:pt x="267629" y="890019"/>
                </a:cubicBezTo>
                <a:cubicBezTo>
                  <a:pt x="272403" y="900760"/>
                  <a:pt x="289932" y="897453"/>
                  <a:pt x="301083" y="901170"/>
                </a:cubicBezTo>
                <a:cubicBezTo>
                  <a:pt x="304800" y="916038"/>
                  <a:pt x="309714" y="930658"/>
                  <a:pt x="312234" y="945775"/>
                </a:cubicBezTo>
                <a:cubicBezTo>
                  <a:pt x="317161" y="975335"/>
                  <a:pt x="314774" y="1006281"/>
                  <a:pt x="323385" y="1034985"/>
                </a:cubicBezTo>
                <a:cubicBezTo>
                  <a:pt x="326406" y="1045055"/>
                  <a:pt x="338254" y="1049853"/>
                  <a:pt x="345688" y="1057287"/>
                </a:cubicBezTo>
                <a:cubicBezTo>
                  <a:pt x="402947" y="971396"/>
                  <a:pt x="358692" y="1049903"/>
                  <a:pt x="379141" y="845414"/>
                </a:cubicBezTo>
                <a:cubicBezTo>
                  <a:pt x="380666" y="830164"/>
                  <a:pt x="387287" y="815837"/>
                  <a:pt x="390293" y="800809"/>
                </a:cubicBezTo>
                <a:cubicBezTo>
                  <a:pt x="394727" y="778638"/>
                  <a:pt x="389461" y="753075"/>
                  <a:pt x="401444" y="733902"/>
                </a:cubicBezTo>
                <a:cubicBezTo>
                  <a:pt x="410254" y="719805"/>
                  <a:pt x="431181" y="719033"/>
                  <a:pt x="446049" y="711599"/>
                </a:cubicBezTo>
                <a:lnTo>
                  <a:pt x="468351" y="644692"/>
                </a:lnTo>
                <a:lnTo>
                  <a:pt x="479502" y="611238"/>
                </a:lnTo>
                <a:cubicBezTo>
                  <a:pt x="552785" y="721164"/>
                  <a:pt x="491182" y="647345"/>
                  <a:pt x="557561" y="700448"/>
                </a:cubicBezTo>
                <a:cubicBezTo>
                  <a:pt x="601297" y="735437"/>
                  <a:pt x="555218" y="714536"/>
                  <a:pt x="613317" y="733902"/>
                </a:cubicBezTo>
                <a:cubicBezTo>
                  <a:pt x="617034" y="819395"/>
                  <a:pt x="619586" y="904946"/>
                  <a:pt x="624468" y="990380"/>
                </a:cubicBezTo>
                <a:cubicBezTo>
                  <a:pt x="627021" y="1035066"/>
                  <a:pt x="626241" y="1080428"/>
                  <a:pt x="635619" y="1124194"/>
                </a:cubicBezTo>
                <a:cubicBezTo>
                  <a:pt x="638267" y="1136553"/>
                  <a:pt x="686308" y="1165421"/>
                  <a:pt x="691375" y="1168799"/>
                </a:cubicBezTo>
                <a:cubicBezTo>
                  <a:pt x="699578" y="1193408"/>
                  <a:pt x="703618" y="1231807"/>
                  <a:pt x="747132" y="1224555"/>
                </a:cubicBezTo>
                <a:cubicBezTo>
                  <a:pt x="760351" y="1222352"/>
                  <a:pt x="762000" y="1202253"/>
                  <a:pt x="769434" y="1191102"/>
                </a:cubicBezTo>
                <a:cubicBezTo>
                  <a:pt x="765717" y="1172517"/>
                  <a:pt x="758283" y="1154299"/>
                  <a:pt x="758283" y="1135346"/>
                </a:cubicBezTo>
                <a:cubicBezTo>
                  <a:pt x="758283" y="1123591"/>
                  <a:pt x="770336" y="1113612"/>
                  <a:pt x="769434" y="1101892"/>
                </a:cubicBezTo>
                <a:cubicBezTo>
                  <a:pt x="764512" y="1037906"/>
                  <a:pt x="753016" y="1008030"/>
                  <a:pt x="735980" y="956926"/>
                </a:cubicBezTo>
                <a:cubicBezTo>
                  <a:pt x="739697" y="945775"/>
                  <a:pt x="749064" y="935067"/>
                  <a:pt x="747132" y="923473"/>
                </a:cubicBezTo>
                <a:cubicBezTo>
                  <a:pt x="744929" y="910253"/>
                  <a:pt x="730272" y="902266"/>
                  <a:pt x="724829" y="890019"/>
                </a:cubicBezTo>
                <a:cubicBezTo>
                  <a:pt x="715281" y="868536"/>
                  <a:pt x="709961" y="845414"/>
                  <a:pt x="702527" y="823112"/>
                </a:cubicBezTo>
                <a:lnTo>
                  <a:pt x="691375" y="789658"/>
                </a:lnTo>
                <a:cubicBezTo>
                  <a:pt x="687658" y="778507"/>
                  <a:pt x="691138" y="760569"/>
                  <a:pt x="680224" y="756204"/>
                </a:cubicBezTo>
                <a:lnTo>
                  <a:pt x="624468" y="733902"/>
                </a:lnTo>
                <a:cubicBezTo>
                  <a:pt x="617034" y="726468"/>
                  <a:pt x="602166" y="722112"/>
                  <a:pt x="602166" y="711599"/>
                </a:cubicBezTo>
                <a:cubicBezTo>
                  <a:pt x="602166" y="698197"/>
                  <a:pt x="616096" y="688611"/>
                  <a:pt x="624468" y="678146"/>
                </a:cubicBezTo>
                <a:cubicBezTo>
                  <a:pt x="646733" y="650315"/>
                  <a:pt x="646131" y="656056"/>
                  <a:pt x="680224" y="644692"/>
                </a:cubicBezTo>
                <a:cubicBezTo>
                  <a:pt x="687658" y="652126"/>
                  <a:pt x="697118" y="657979"/>
                  <a:pt x="702527" y="666994"/>
                </a:cubicBezTo>
                <a:cubicBezTo>
                  <a:pt x="712256" y="683208"/>
                  <a:pt x="723330" y="745713"/>
                  <a:pt x="724829" y="756204"/>
                </a:cubicBezTo>
                <a:cubicBezTo>
                  <a:pt x="729589" y="789525"/>
                  <a:pt x="730446" y="823363"/>
                  <a:pt x="735980" y="856565"/>
                </a:cubicBezTo>
                <a:cubicBezTo>
                  <a:pt x="737912" y="868160"/>
                  <a:pt x="758887" y="890019"/>
                  <a:pt x="747132" y="890019"/>
                </a:cubicBezTo>
                <a:cubicBezTo>
                  <a:pt x="731362" y="890019"/>
                  <a:pt x="724829" y="867716"/>
                  <a:pt x="713678" y="856565"/>
                </a:cubicBezTo>
                <a:cubicBezTo>
                  <a:pt x="709961" y="823111"/>
                  <a:pt x="710691" y="788859"/>
                  <a:pt x="702527" y="756204"/>
                </a:cubicBezTo>
                <a:cubicBezTo>
                  <a:pt x="695661" y="728741"/>
                  <a:pt x="669073" y="706454"/>
                  <a:pt x="669073" y="678146"/>
                </a:cubicBezTo>
                <a:cubicBezTo>
                  <a:pt x="669073" y="664744"/>
                  <a:pt x="691376" y="663277"/>
                  <a:pt x="702527" y="655843"/>
                </a:cubicBezTo>
                <a:lnTo>
                  <a:pt x="702527" y="644692"/>
                </a:lnTo>
                <a:cubicBezTo>
                  <a:pt x="702527" y="630623"/>
                  <a:pt x="737422" y="598646"/>
                  <a:pt x="747132" y="588936"/>
                </a:cubicBezTo>
                <a:cubicBezTo>
                  <a:pt x="769434" y="592653"/>
                  <a:pt x="791931" y="595350"/>
                  <a:pt x="814039" y="600087"/>
                </a:cubicBezTo>
                <a:cubicBezTo>
                  <a:pt x="844010" y="606510"/>
                  <a:pt x="873776" y="630811"/>
                  <a:pt x="903249" y="622390"/>
                </a:cubicBezTo>
                <a:cubicBezTo>
                  <a:pt x="917985" y="618180"/>
                  <a:pt x="895814" y="592653"/>
                  <a:pt x="892097" y="577785"/>
                </a:cubicBezTo>
                <a:cubicBezTo>
                  <a:pt x="910682" y="566634"/>
                  <a:pt x="928467" y="554024"/>
                  <a:pt x="947853" y="544331"/>
                </a:cubicBezTo>
                <a:cubicBezTo>
                  <a:pt x="958367" y="539074"/>
                  <a:pt x="970048" y="536558"/>
                  <a:pt x="981307" y="533180"/>
                </a:cubicBezTo>
                <a:cubicBezTo>
                  <a:pt x="1047601" y="513292"/>
                  <a:pt x="1048122" y="513688"/>
                  <a:pt x="1103971" y="499726"/>
                </a:cubicBezTo>
                <a:cubicBezTo>
                  <a:pt x="1206579" y="448422"/>
                  <a:pt x="1109851" y="506710"/>
                  <a:pt x="1037063" y="466273"/>
                </a:cubicBezTo>
                <a:cubicBezTo>
                  <a:pt x="1023666" y="458830"/>
                  <a:pt x="1041360" y="435376"/>
                  <a:pt x="1048214" y="421668"/>
                </a:cubicBezTo>
                <a:cubicBezTo>
                  <a:pt x="1052916" y="412264"/>
                  <a:pt x="1063083" y="406799"/>
                  <a:pt x="1070517" y="399365"/>
                </a:cubicBezTo>
                <a:cubicBezTo>
                  <a:pt x="1063971" y="366632"/>
                  <a:pt x="1061075" y="340162"/>
                  <a:pt x="1048214" y="310155"/>
                </a:cubicBezTo>
                <a:cubicBezTo>
                  <a:pt x="1041666" y="294876"/>
                  <a:pt x="1032460" y="280830"/>
                  <a:pt x="1025912" y="265551"/>
                </a:cubicBezTo>
                <a:cubicBezTo>
                  <a:pt x="1021282" y="254747"/>
                  <a:pt x="1025036" y="237806"/>
                  <a:pt x="1014761" y="232097"/>
                </a:cubicBezTo>
                <a:cubicBezTo>
                  <a:pt x="987967" y="217211"/>
                  <a:pt x="925551" y="209794"/>
                  <a:pt x="925551" y="209794"/>
                </a:cubicBezTo>
                <a:cubicBezTo>
                  <a:pt x="910683" y="198643"/>
                  <a:pt x="895224" y="188239"/>
                  <a:pt x="880946" y="176341"/>
                </a:cubicBezTo>
                <a:cubicBezTo>
                  <a:pt x="872869" y="169610"/>
                  <a:pt x="867659" y="159447"/>
                  <a:pt x="858644" y="154038"/>
                </a:cubicBezTo>
                <a:cubicBezTo>
                  <a:pt x="796431" y="116710"/>
                  <a:pt x="853264" y="174422"/>
                  <a:pt x="791736" y="120585"/>
                </a:cubicBezTo>
                <a:cubicBezTo>
                  <a:pt x="771955" y="103277"/>
                  <a:pt x="761999" y="68546"/>
                  <a:pt x="735980" y="64829"/>
                </a:cubicBezTo>
                <a:lnTo>
                  <a:pt x="657922" y="53677"/>
                </a:lnTo>
                <a:cubicBezTo>
                  <a:pt x="496886" y="0"/>
                  <a:pt x="601811" y="31375"/>
                  <a:pt x="211873" y="31375"/>
                </a:cubicBezTo>
                <a:cubicBezTo>
                  <a:pt x="178213" y="31375"/>
                  <a:pt x="145055" y="39731"/>
                  <a:pt x="111512" y="42526"/>
                </a:cubicBezTo>
                <a:cubicBezTo>
                  <a:pt x="100399" y="43452"/>
                  <a:pt x="89209" y="42526"/>
                  <a:pt x="78058" y="42526"/>
                </a:cubicBezTo>
                <a:lnTo>
                  <a:pt x="0" y="198643"/>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95536" y="0"/>
            <a:ext cx="6429420" cy="785817"/>
          </a:xfrm>
          <a:prstGeom prst="rect">
            <a:avLst/>
          </a:prstGeom>
        </p:spPr>
        <p:txBody>
          <a:bodyPr vert="horz" lIns="91440" tIns="45720" rIns="91440" bIns="45720" rtlCol="0" anchor="ctr">
            <a:noAutofit/>
          </a:bodyPr>
          <a:lstStyle/>
          <a:p>
            <a:r>
              <a:rPr lang="en-ZA" sz="2400" b="1" dirty="0" smtClean="0">
                <a:solidFill>
                  <a:schemeClr val="bg1"/>
                </a:solidFill>
              </a:rPr>
              <a:t>Information technology</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ncil Mail Cover 28 March 2003.jpg"/>
          <p:cNvPicPr>
            <a:picLocks noChangeAspect="1"/>
          </p:cNvPicPr>
          <p:nvPr/>
        </p:nvPicPr>
        <p:blipFill>
          <a:blip r:embed="rId3" cstate="print"/>
          <a:stretch>
            <a:fillRect/>
          </a:stretch>
        </p:blipFill>
        <p:spPr>
          <a:xfrm>
            <a:off x="0" y="764704"/>
            <a:ext cx="5192359" cy="6093296"/>
          </a:xfrm>
          <a:prstGeom prst="rect">
            <a:avLst/>
          </a:prstGeom>
        </p:spPr>
      </p:pic>
      <p:sp>
        <p:nvSpPr>
          <p:cNvPr id="4" name="Rectangle 3"/>
          <p:cNvSpPr/>
          <p:nvPr/>
        </p:nvSpPr>
        <p:spPr>
          <a:xfrm>
            <a:off x="0" y="4221088"/>
            <a:ext cx="4643470"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5143504" y="1428736"/>
            <a:ext cx="4000497" cy="3883919"/>
          </a:xfrm>
          <a:prstGeom prst="rect">
            <a:avLst/>
          </a:prstGeom>
          <a:noFill/>
          <a:ln w="9525">
            <a:noFill/>
            <a:miter lim="800000"/>
            <a:headEnd/>
            <a:tailEnd/>
          </a:ln>
          <a:effectLst/>
        </p:spPr>
      </p:pic>
      <p:grpSp>
        <p:nvGrpSpPr>
          <p:cNvPr id="11" name="Group 10"/>
          <p:cNvGrpSpPr/>
          <p:nvPr/>
        </p:nvGrpSpPr>
        <p:grpSpPr>
          <a:xfrm>
            <a:off x="4786314" y="5286388"/>
            <a:ext cx="4357686" cy="1077218"/>
            <a:chOff x="4786314" y="5286388"/>
            <a:chExt cx="4357686" cy="1077218"/>
          </a:xfrm>
        </p:grpSpPr>
        <p:sp>
          <p:nvSpPr>
            <p:cNvPr id="5" name="TextBox 4"/>
            <p:cNvSpPr txBox="1"/>
            <p:nvPr/>
          </p:nvSpPr>
          <p:spPr>
            <a:xfrm>
              <a:off x="5286380" y="5286388"/>
              <a:ext cx="3857620" cy="1077218"/>
            </a:xfrm>
            <a:prstGeom prst="rect">
              <a:avLst/>
            </a:prstGeom>
            <a:noFill/>
          </p:spPr>
          <p:txBody>
            <a:bodyPr wrap="square" rtlCol="0">
              <a:spAutoFit/>
            </a:bodyPr>
            <a:lstStyle/>
            <a:p>
              <a:r>
                <a:rPr lang="en-US" sz="1600" b="1" dirty="0" smtClean="0">
                  <a:solidFill>
                    <a:srgbClr val="002060"/>
                  </a:solidFill>
                </a:rPr>
                <a:t>“19 out of 20 E.R.P. (business system) Implementations do NOT deliver what was promised”</a:t>
              </a:r>
              <a:endParaRPr lang="en-US" sz="1600" b="1" dirty="0">
                <a:solidFill>
                  <a:srgbClr val="002060"/>
                </a:solidFill>
              </a:endParaRPr>
            </a:p>
          </p:txBody>
        </p:sp>
        <p:cxnSp>
          <p:nvCxnSpPr>
            <p:cNvPr id="10" name="Straight Arrow Connector 9"/>
            <p:cNvCxnSpPr>
              <a:stCxn id="5" idx="1"/>
            </p:cNvCxnSpPr>
            <p:nvPr/>
          </p:nvCxnSpPr>
          <p:spPr>
            <a:xfrm rot="10800000">
              <a:off x="4786314" y="5786455"/>
              <a:ext cx="500066" cy="38543"/>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2" name="Title 1"/>
          <p:cNvSpPr txBox="1">
            <a:spLocks/>
          </p:cNvSpPr>
          <p:nvPr/>
        </p:nvSpPr>
        <p:spPr>
          <a:xfrm>
            <a:off x="395536" y="0"/>
            <a:ext cx="6429420" cy="785817"/>
          </a:xfrm>
          <a:prstGeom prst="rect">
            <a:avLst/>
          </a:prstGeom>
        </p:spPr>
        <p:txBody>
          <a:bodyPr vert="horz" lIns="91440" tIns="45720" rIns="91440" bIns="45720" rtlCol="0" anchor="ctr">
            <a:noAutofit/>
          </a:bodyPr>
          <a:lstStyle/>
          <a:p>
            <a:r>
              <a:rPr lang="en-ZA" sz="2400" b="1" dirty="0" smtClean="0">
                <a:solidFill>
                  <a:schemeClr val="bg1"/>
                </a:solidFill>
              </a:rPr>
              <a:t>An industry in crisis</a:t>
            </a:r>
            <a:endParaRPr lang="en-US" sz="2400" b="1" dirty="0">
              <a:solidFill>
                <a:schemeClr val="bg1"/>
              </a:solidFill>
            </a:endParaRPr>
          </a:p>
        </p:txBody>
      </p:sp>
      <p:sp>
        <p:nvSpPr>
          <p:cNvPr id="13" name="Rectangle 12"/>
          <p:cNvSpPr/>
          <p:nvPr/>
        </p:nvSpPr>
        <p:spPr>
          <a:xfrm>
            <a:off x="1000100" y="6715148"/>
            <a:ext cx="4143404" cy="142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30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071678"/>
            <a:ext cx="8643998" cy="2585323"/>
          </a:xfrm>
          <a:prstGeom prst="rect">
            <a:avLst/>
          </a:prstGeom>
          <a:noFill/>
        </p:spPr>
        <p:txBody>
          <a:bodyPr wrap="square" rtlCol="0">
            <a:spAutoFit/>
          </a:bodyPr>
          <a:lstStyle/>
          <a:p>
            <a:r>
              <a:rPr lang="en-US" b="1" dirty="0" smtClean="0">
                <a:solidFill>
                  <a:schemeClr val="tx2"/>
                </a:solidFill>
              </a:rPr>
              <a:t>"Attendees of Gartner's Business Intelligence Summit in London last month were not surprised to hear that most enterprises are still failing to use business intelligence (BI) strategically. Gartner's survey of over 1300 CIOs returned some unimpressive findings about the state of BI implementations: Gartner's vice: president of research summed up the situation nicely by saying:</a:t>
            </a:r>
          </a:p>
          <a:p>
            <a:endParaRPr lang="en-US" b="1" dirty="0" smtClean="0">
              <a:solidFill>
                <a:schemeClr val="tx2"/>
              </a:solidFill>
            </a:endParaRPr>
          </a:p>
          <a:p>
            <a:r>
              <a:rPr lang="en-US" b="1" u="sng" dirty="0" smtClean="0">
                <a:solidFill>
                  <a:srgbClr val="FF0000"/>
                </a:solidFill>
              </a:rPr>
              <a:t>"</a:t>
            </a:r>
            <a:r>
              <a:rPr lang="en-US" b="1" i="1" u="sng" dirty="0" smtClean="0">
                <a:solidFill>
                  <a:srgbClr val="FF0000"/>
                </a:solidFill>
              </a:rPr>
              <a:t>Most </a:t>
            </a:r>
            <a:r>
              <a:rPr lang="en-US" b="1" i="1" u="sng" dirty="0" err="1" smtClean="0">
                <a:solidFill>
                  <a:srgbClr val="FF0000"/>
                </a:solidFill>
              </a:rPr>
              <a:t>organisations</a:t>
            </a:r>
            <a:r>
              <a:rPr lang="en-US" b="1" i="1" u="sng" dirty="0" smtClean="0">
                <a:solidFill>
                  <a:srgbClr val="FF0000"/>
                </a:solidFill>
              </a:rPr>
              <a:t> are not making better decisions than they did five years go</a:t>
            </a:r>
            <a:r>
              <a:rPr lang="en-US" b="1" u="sng" dirty="0" smtClean="0">
                <a:solidFill>
                  <a:srgbClr val="FF0000"/>
                </a:solidFill>
              </a:rPr>
              <a:t>."</a:t>
            </a:r>
            <a:endParaRPr lang="en-US" b="1" u="sng" dirty="0">
              <a:solidFill>
                <a:srgbClr val="FF0000"/>
              </a:solidFill>
            </a:endParaRPr>
          </a:p>
        </p:txBody>
      </p:sp>
      <p:sp>
        <p:nvSpPr>
          <p:cNvPr id="5" name="Title 1"/>
          <p:cNvSpPr txBox="1">
            <a:spLocks/>
          </p:cNvSpPr>
          <p:nvPr/>
        </p:nvSpPr>
        <p:spPr bwMode="auto">
          <a:xfrm>
            <a:off x="357188" y="-27384"/>
            <a:ext cx="7000875" cy="785812"/>
          </a:xfrm>
          <a:prstGeom prst="rect">
            <a:avLst/>
          </a:prstGeom>
          <a:noFill/>
          <a:ln w="9525">
            <a:noFill/>
            <a:miter lim="800000"/>
            <a:headEnd/>
            <a:tailEnd/>
          </a:ln>
        </p:spPr>
        <p:txBody>
          <a:bodyPr anchor="ctr"/>
          <a:lstStyle/>
          <a:p>
            <a:r>
              <a:rPr lang="en-ZA" sz="2400" b="1" dirty="0" err="1" smtClean="0">
                <a:solidFill>
                  <a:schemeClr val="bg1"/>
                </a:solidFill>
                <a:latin typeface="Verdana" pitchFamily="34" charset="0"/>
              </a:rPr>
              <a:t>ERP</a:t>
            </a:r>
            <a:r>
              <a:rPr lang="en-ZA" sz="2400" b="1" dirty="0" smtClean="0">
                <a:solidFill>
                  <a:schemeClr val="bg1"/>
                </a:solidFill>
                <a:latin typeface="Verdana" pitchFamily="34" charset="0"/>
              </a:rPr>
              <a:t> and BI failure</a:t>
            </a:r>
            <a:endParaRPr lang="en-ZA" sz="2400" b="1" dirty="0">
              <a:solidFill>
                <a:schemeClr val="bg1"/>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2" presetClass="entr" presetSubtype="3"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2634</TotalTime>
  <Words>2656</Words>
  <Application>Microsoft Office PowerPoint</Application>
  <PresentationFormat>On-screen Show (4:3)</PresentationFormat>
  <Paragraphs>298</Paragraphs>
  <Slides>39</Slides>
  <Notes>39</Notes>
  <HiddenSlides>0</HiddenSlides>
  <MMClips>2</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A Strategic ERP Investment African Sales Company Case Study</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James Robertson</cp:lastModifiedBy>
  <cp:revision>151</cp:revision>
  <dcterms:created xsi:type="dcterms:W3CDTF">2009-05-01T08:13:25Z</dcterms:created>
  <dcterms:modified xsi:type="dcterms:W3CDTF">2010-08-04T11:35:33Z</dcterms:modified>
</cp:coreProperties>
</file>